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0" r:id="rId2"/>
    <p:sldId id="257" r:id="rId3"/>
    <p:sldId id="283" r:id="rId4"/>
    <p:sldId id="284" r:id="rId5"/>
    <p:sldId id="263" r:id="rId6"/>
    <p:sldId id="286" r:id="rId7"/>
    <p:sldId id="291" r:id="rId8"/>
    <p:sldId id="281" r:id="rId9"/>
    <p:sldId id="276" r:id="rId10"/>
    <p:sldId id="292" r:id="rId11"/>
    <p:sldId id="274" r:id="rId12"/>
    <p:sldId id="270" r:id="rId13"/>
    <p:sldId id="268" r:id="rId14"/>
    <p:sldId id="269" r:id="rId15"/>
    <p:sldId id="273" r:id="rId16"/>
    <p:sldId id="280" r:id="rId17"/>
    <p:sldId id="293" r:id="rId18"/>
    <p:sldId id="288" r:id="rId19"/>
    <p:sldId id="271" r:id="rId20"/>
    <p:sldId id="275" r:id="rId2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220"/>
    <a:srgbClr val="EF8123"/>
    <a:srgbClr val="F39E57"/>
    <a:srgbClr val="AB540D"/>
    <a:srgbClr val="F4AD56"/>
    <a:srgbClr val="C7620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8399" autoAdjust="0"/>
  </p:normalViewPr>
  <p:slideViewPr>
    <p:cSldViewPr snapToGrid="0">
      <p:cViewPr varScale="1">
        <p:scale>
          <a:sx n="101" d="100"/>
          <a:sy n="101" d="100"/>
        </p:scale>
        <p:origin x="-34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940E7-4096-48BC-983A-AE36A26AA629}" type="datetimeFigureOut">
              <a:rPr lang="zh-TW" altLang="en-US" smtClean="0"/>
              <a:t>2017/1/3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BAEE7-CB7B-4A5A-86FE-75CA8CDE58D4}" type="slidenum">
              <a:rPr lang="zh-TW" altLang="en-US" smtClean="0"/>
              <a:t>‹#›</a:t>
            </a:fld>
            <a:endParaRPr lang="zh-TW" altLang="en-US"/>
          </a:p>
        </p:txBody>
      </p:sp>
    </p:spTree>
    <p:extLst>
      <p:ext uri="{BB962C8B-B14F-4D97-AF65-F5344CB8AC3E}">
        <p14:creationId xmlns:p14="http://schemas.microsoft.com/office/powerpoint/2010/main" val="2244213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2</a:t>
            </a:fld>
            <a:endParaRPr lang="zh-TW" altLang="en-US"/>
          </a:p>
        </p:txBody>
      </p:sp>
    </p:spTree>
    <p:extLst>
      <p:ext uri="{BB962C8B-B14F-4D97-AF65-F5344CB8AC3E}">
        <p14:creationId xmlns:p14="http://schemas.microsoft.com/office/powerpoint/2010/main" val="3927334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特效素材很難找 </a:t>
            </a:r>
            <a:endParaRPr lang="en-US" altLang="zh-TW" dirty="0" smtClean="0"/>
          </a:p>
          <a:p>
            <a:pPr marL="228600" indent="-228600">
              <a:buAutoNum type="arabicPeriod"/>
            </a:pPr>
            <a:r>
              <a:rPr lang="en-US" altLang="zh-TW" dirty="0" smtClean="0"/>
              <a:t>Bug</a:t>
            </a:r>
            <a:r>
              <a:rPr lang="zh-TW" altLang="en-US" dirty="0" smtClean="0"/>
              <a:t>很難找</a:t>
            </a:r>
            <a:endParaRPr lang="en-US" altLang="zh-TW" dirty="0" smtClean="0"/>
          </a:p>
          <a:p>
            <a:pPr marL="228600" indent="-228600">
              <a:buAutoNum type="arabicPeriod"/>
            </a:pPr>
            <a:r>
              <a:rPr lang="zh-TW" altLang="en-US" dirty="0" smtClean="0"/>
              <a:t>想像與現實的落差 </a:t>
            </a:r>
            <a:r>
              <a:rPr lang="en-US" altLang="zh-TW" dirty="0" smtClean="0"/>
              <a:t>:</a:t>
            </a:r>
            <a:r>
              <a:rPr lang="zh-TW" altLang="en-US" dirty="0" smtClean="0"/>
              <a:t> 有時難以達到我們想要的效果</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17</a:t>
            </a:fld>
            <a:endParaRPr lang="zh-TW" altLang="en-US"/>
          </a:p>
        </p:txBody>
      </p:sp>
    </p:spTree>
    <p:extLst>
      <p:ext uri="{BB962C8B-B14F-4D97-AF65-F5344CB8AC3E}">
        <p14:creationId xmlns:p14="http://schemas.microsoft.com/office/powerpoint/2010/main" val="86180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特效素材很難找 </a:t>
            </a:r>
            <a:endParaRPr lang="en-US" altLang="zh-TW" dirty="0" smtClean="0"/>
          </a:p>
          <a:p>
            <a:pPr marL="228600" indent="-228600">
              <a:buAutoNum type="arabicPeriod"/>
            </a:pPr>
            <a:r>
              <a:rPr lang="en-US" altLang="zh-TW" dirty="0" smtClean="0"/>
              <a:t>Bug</a:t>
            </a:r>
            <a:r>
              <a:rPr lang="zh-TW" altLang="en-US" dirty="0" smtClean="0"/>
              <a:t>很難找</a:t>
            </a:r>
            <a:endParaRPr lang="en-US" altLang="zh-TW" dirty="0" smtClean="0"/>
          </a:p>
          <a:p>
            <a:pPr marL="228600" indent="-228600">
              <a:buAutoNum type="arabicPeriod"/>
            </a:pPr>
            <a:r>
              <a:rPr lang="zh-TW" altLang="en-US" dirty="0" smtClean="0"/>
              <a:t>想像與現實的落差 </a:t>
            </a:r>
            <a:r>
              <a:rPr lang="en-US" altLang="zh-TW" dirty="0" smtClean="0"/>
              <a:t>:</a:t>
            </a:r>
            <a:r>
              <a:rPr lang="zh-TW" altLang="en-US" dirty="0" smtClean="0"/>
              <a:t> 有時難以達到我們想要的效果</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18</a:t>
            </a:fld>
            <a:endParaRPr lang="zh-TW" altLang="en-US"/>
          </a:p>
        </p:txBody>
      </p:sp>
    </p:spTree>
    <p:extLst>
      <p:ext uri="{BB962C8B-B14F-4D97-AF65-F5344CB8AC3E}">
        <p14:creationId xmlns:p14="http://schemas.microsoft.com/office/powerpoint/2010/main" val="861804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做出更多神奇寶貝及特效 </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smtClean="0"/>
              <a:t>優化 </a:t>
            </a:r>
            <a:r>
              <a:rPr lang="en-US" altLang="zh-TW" dirty="0" smtClean="0"/>
              <a:t>: </a:t>
            </a:r>
            <a:r>
              <a:rPr lang="zh-TW" altLang="en-US" dirty="0" smtClean="0"/>
              <a:t>動作更細緻與生動、表情到位、聲音</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smtClean="0"/>
              <a:t>多人連線</a:t>
            </a:r>
            <a:endParaRPr lang="en-US" altLang="zh-TW" dirty="0" smtClean="0"/>
          </a:p>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19</a:t>
            </a:fld>
            <a:endParaRPr lang="zh-TW" altLang="en-US"/>
          </a:p>
        </p:txBody>
      </p:sp>
    </p:spTree>
    <p:extLst>
      <p:ext uri="{BB962C8B-B14F-4D97-AF65-F5344CB8AC3E}">
        <p14:creationId xmlns:p14="http://schemas.microsoft.com/office/powerpoint/2010/main" val="272744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4</a:t>
            </a:fld>
            <a:endParaRPr lang="zh-TW" altLang="en-US"/>
          </a:p>
        </p:txBody>
      </p:sp>
    </p:spTree>
    <p:extLst>
      <p:ext uri="{BB962C8B-B14F-4D97-AF65-F5344CB8AC3E}">
        <p14:creationId xmlns:p14="http://schemas.microsoft.com/office/powerpoint/2010/main" val="176206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實現</a:t>
            </a:r>
            <a:endParaRPr lang="en-US" altLang="zh-TW" dirty="0" smtClean="0"/>
          </a:p>
          <a:p>
            <a:pPr marL="228600" indent="-228600">
              <a:buAutoNum type="arabicPeriod"/>
            </a:pPr>
            <a:r>
              <a:rPr lang="zh-TW" altLang="en-US" dirty="0" smtClean="0"/>
              <a:t>趨勢</a:t>
            </a:r>
            <a:r>
              <a:rPr lang="en-US" altLang="zh-TW" dirty="0" smtClean="0"/>
              <a:t>(</a:t>
            </a:r>
            <a:r>
              <a:rPr lang="zh-TW" altLang="en-US" dirty="0" smtClean="0"/>
              <a:t>寶可夢熱潮、</a:t>
            </a:r>
            <a:r>
              <a:rPr lang="en-US" altLang="zh-TW" dirty="0" smtClean="0"/>
              <a:t>AR</a:t>
            </a:r>
            <a:r>
              <a:rPr lang="zh-TW" altLang="en-US" dirty="0" smtClean="0"/>
              <a:t>熱潮、手遊趨勢</a:t>
            </a:r>
            <a:r>
              <a:rPr lang="en-US" altLang="zh-TW" dirty="0" smtClean="0"/>
              <a:t>)</a:t>
            </a:r>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5</a:t>
            </a:fld>
            <a:endParaRPr lang="zh-TW" altLang="en-US"/>
          </a:p>
        </p:txBody>
      </p:sp>
    </p:spTree>
    <p:extLst>
      <p:ext uri="{BB962C8B-B14F-4D97-AF65-F5344CB8AC3E}">
        <p14:creationId xmlns:p14="http://schemas.microsoft.com/office/powerpoint/2010/main" val="48779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Recognition</a:t>
            </a:r>
          </a:p>
          <a:p>
            <a:r>
              <a:rPr lang="en-US" altLang="zh-TW" sz="1200" b="1" i="0" kern="1200" dirty="0" err="1" smtClean="0">
                <a:solidFill>
                  <a:schemeClr val="tx1"/>
                </a:solidFill>
                <a:effectLst/>
                <a:latin typeface="+mn-lt"/>
                <a:ea typeface="+mn-ea"/>
                <a:cs typeface="+mn-cs"/>
              </a:rPr>
              <a:t>Vuforia</a:t>
            </a:r>
            <a:r>
              <a:rPr lang="en-US" altLang="zh-TW" sz="1200" b="0" i="0" kern="1200" dirty="0" smtClean="0">
                <a:solidFill>
                  <a:schemeClr val="tx1"/>
                </a:solidFill>
                <a:effectLst/>
                <a:latin typeface="+mn-lt"/>
                <a:ea typeface="+mn-ea"/>
                <a:cs typeface="+mn-cs"/>
              </a:rPr>
              <a:t> is an Augmented Reality Software Development Kit (SDK) for mobile devices that enables the creation of Augmented Reality applications. It uses Computer Vision technology to recognize and track planar images (Image Targets) and simple 3D objects, such as boxes, in real-time.</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6</a:t>
            </a:fld>
            <a:endParaRPr lang="zh-TW" altLang="en-US"/>
          </a:p>
        </p:txBody>
      </p:sp>
    </p:spTree>
    <p:extLst>
      <p:ext uri="{BB962C8B-B14F-4D97-AF65-F5344CB8AC3E}">
        <p14:creationId xmlns:p14="http://schemas.microsoft.com/office/powerpoint/2010/main" val="59610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截圖</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7</a:t>
            </a:fld>
            <a:endParaRPr lang="zh-TW" altLang="en-US"/>
          </a:p>
        </p:txBody>
      </p:sp>
    </p:spTree>
    <p:extLst>
      <p:ext uri="{BB962C8B-B14F-4D97-AF65-F5344CB8AC3E}">
        <p14:creationId xmlns:p14="http://schemas.microsoft.com/office/powerpoint/2010/main" val="375085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我們一開始就決定要做</a:t>
            </a:r>
            <a:r>
              <a:rPr lang="en-US" altLang="zh-TW" dirty="0" smtClean="0"/>
              <a:t>”</a:t>
            </a:r>
            <a:r>
              <a:rPr lang="zh-TW" altLang="en-US" dirty="0" smtClean="0"/>
              <a:t>遊戲</a:t>
            </a:r>
            <a:r>
              <a:rPr lang="en-US" altLang="zh-TW" dirty="0" smtClean="0"/>
              <a:t>”</a:t>
            </a:r>
            <a:r>
              <a:rPr lang="zh-TW" altLang="en-US" dirty="0" smtClean="0"/>
              <a:t>作為期末報告主題</a:t>
            </a:r>
            <a:endParaRPr lang="en-US" altLang="zh-TW" dirty="0" smtClean="0"/>
          </a:p>
          <a:p>
            <a:pPr marL="228600" indent="-228600">
              <a:buAutoNum type="arabicPeriod"/>
            </a:pPr>
            <a:r>
              <a:rPr lang="zh-TW" altLang="en-US" dirty="0" smtClean="0"/>
              <a:t>童年回憶</a:t>
            </a:r>
            <a:endParaRPr lang="en-US" altLang="zh-TW" dirty="0" smtClean="0"/>
          </a:p>
          <a:p>
            <a:pPr marL="228600" indent="-228600">
              <a:buAutoNum type="arabicPeriod"/>
            </a:pPr>
            <a:r>
              <a:rPr lang="zh-TW" altLang="en-US" dirty="0" smtClean="0"/>
              <a:t>趨勢</a:t>
            </a:r>
            <a:r>
              <a:rPr lang="en-US" altLang="zh-TW" dirty="0" smtClean="0"/>
              <a:t>(</a:t>
            </a:r>
            <a:r>
              <a:rPr lang="zh-TW" altLang="en-US" dirty="0" smtClean="0"/>
              <a:t>寶可夢熱潮、</a:t>
            </a:r>
            <a:r>
              <a:rPr lang="en-US" altLang="zh-TW" dirty="0" smtClean="0"/>
              <a:t>AR</a:t>
            </a:r>
            <a:r>
              <a:rPr lang="zh-TW" altLang="en-US" dirty="0" smtClean="0"/>
              <a:t>熱潮、手遊趨勢</a:t>
            </a:r>
            <a:r>
              <a:rPr lang="en-US" altLang="zh-TW" dirty="0" smtClean="0"/>
              <a:t>)</a:t>
            </a:r>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11</a:t>
            </a:fld>
            <a:endParaRPr lang="zh-TW" altLang="en-US"/>
          </a:p>
        </p:txBody>
      </p:sp>
    </p:spTree>
    <p:extLst>
      <p:ext uri="{BB962C8B-B14F-4D97-AF65-F5344CB8AC3E}">
        <p14:creationId xmlns:p14="http://schemas.microsoft.com/office/powerpoint/2010/main" val="163738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這邊可以大概介紹一下我們本來的構想，像是蟑螂屋、坦克對戰 等等</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12</a:t>
            </a:fld>
            <a:endParaRPr lang="zh-TW" altLang="en-US"/>
          </a:p>
        </p:txBody>
      </p:sp>
    </p:spTree>
    <p:extLst>
      <p:ext uri="{BB962C8B-B14F-4D97-AF65-F5344CB8AC3E}">
        <p14:creationId xmlns:p14="http://schemas.microsoft.com/office/powerpoint/2010/main" val="15228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14</a:t>
            </a:fld>
            <a:endParaRPr lang="zh-TW" altLang="en-US"/>
          </a:p>
        </p:txBody>
      </p:sp>
    </p:spTree>
    <p:extLst>
      <p:ext uri="{BB962C8B-B14F-4D97-AF65-F5344CB8AC3E}">
        <p14:creationId xmlns:p14="http://schemas.microsoft.com/office/powerpoint/2010/main" val="88510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特效素材很難找 </a:t>
            </a:r>
            <a:endParaRPr lang="en-US" altLang="zh-TW" dirty="0" smtClean="0"/>
          </a:p>
          <a:p>
            <a:pPr marL="228600" indent="-228600">
              <a:buAutoNum type="arabicPeriod"/>
            </a:pPr>
            <a:r>
              <a:rPr lang="en-US" altLang="zh-TW" dirty="0" smtClean="0"/>
              <a:t>Bug</a:t>
            </a:r>
            <a:r>
              <a:rPr lang="zh-TW" altLang="en-US" dirty="0" smtClean="0"/>
              <a:t>很難找</a:t>
            </a:r>
            <a:endParaRPr lang="en-US" altLang="zh-TW" dirty="0" smtClean="0"/>
          </a:p>
          <a:p>
            <a:pPr marL="228600" indent="-228600">
              <a:buAutoNum type="arabicPeriod"/>
            </a:pPr>
            <a:r>
              <a:rPr lang="zh-TW" altLang="en-US" dirty="0" smtClean="0"/>
              <a:t>想像與現實的落差 </a:t>
            </a:r>
            <a:r>
              <a:rPr lang="en-US" altLang="zh-TW" dirty="0" smtClean="0"/>
              <a:t>:</a:t>
            </a:r>
            <a:r>
              <a:rPr lang="zh-TW" altLang="en-US" dirty="0" smtClean="0"/>
              <a:t> 有時難以達到我們想要的效果</a:t>
            </a:r>
            <a:endParaRPr lang="zh-TW" altLang="en-US" dirty="0"/>
          </a:p>
        </p:txBody>
      </p:sp>
      <p:sp>
        <p:nvSpPr>
          <p:cNvPr id="4" name="投影片編號版面配置區 3"/>
          <p:cNvSpPr>
            <a:spLocks noGrp="1"/>
          </p:cNvSpPr>
          <p:nvPr>
            <p:ph type="sldNum" sz="quarter" idx="10"/>
          </p:nvPr>
        </p:nvSpPr>
        <p:spPr/>
        <p:txBody>
          <a:bodyPr/>
          <a:lstStyle/>
          <a:p>
            <a:fld id="{5F0BAEE7-CB7B-4A5A-86FE-75CA8CDE58D4}" type="slidenum">
              <a:rPr lang="zh-TW" altLang="en-US" smtClean="0"/>
              <a:t>16</a:t>
            </a:fld>
            <a:endParaRPr lang="zh-TW" altLang="en-US"/>
          </a:p>
        </p:txBody>
      </p:sp>
    </p:spTree>
    <p:extLst>
      <p:ext uri="{BB962C8B-B14F-4D97-AF65-F5344CB8AC3E}">
        <p14:creationId xmlns:p14="http://schemas.microsoft.com/office/powerpoint/2010/main" val="861804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54548F8-2BD8-4AB7-A50E-B4635E34899D}" type="datetime1">
              <a:rPr lang="zh-TW" altLang="en-US" smtClean="0"/>
              <a:t>2017/1/3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39345584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783F32F-059B-4BB9-9EFD-0ABBB10975D5}" type="datetime1">
              <a:rPr lang="zh-TW" altLang="en-US" smtClean="0"/>
              <a:t>2017/1/3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339958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14682AB-3FE5-4B25-89EF-FC44667307ED}" type="datetime1">
              <a:rPr lang="zh-TW" altLang="en-US" smtClean="0"/>
              <a:t>2017/1/3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124538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C8EF230-5F81-4064-B87B-7452B45EE888}" type="datetime1">
              <a:rPr lang="zh-TW" altLang="en-US" smtClean="0"/>
              <a:t>2017/1/3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13246974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28267844-0786-445E-8EA2-F6E56F80C811}" type="datetime1">
              <a:rPr lang="zh-TW" altLang="en-US" smtClean="0"/>
              <a:t>2017/1/3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3684998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92EA908-B177-4416-A4B5-AFF165E97F4B}" type="datetime1">
              <a:rPr lang="zh-TW" altLang="en-US" smtClean="0"/>
              <a:t>2017/1/3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26370388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DB9422-03BA-4DA8-950F-BED25F21D454}" type="datetime1">
              <a:rPr lang="zh-TW" altLang="en-US" smtClean="0"/>
              <a:t>2017/1/3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15678300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F146774-3575-4B6A-B2A2-906546FE09C1}" type="datetime1">
              <a:rPr lang="zh-TW" altLang="en-US" smtClean="0"/>
              <a:t>2017/1/3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17191634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9FF6C06-D9E3-47FF-A374-5583431BEAF8}" type="datetime1">
              <a:rPr lang="zh-TW" altLang="en-US" smtClean="0"/>
              <a:t>2017/1/3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a:xfrm>
            <a:off x="11443970" y="305435"/>
            <a:ext cx="462409" cy="365125"/>
          </a:xfrm>
        </p:spPr>
        <p:txBody>
          <a:bodyPr/>
          <a:lstStyle>
            <a:lvl1pPr>
              <a:defRPr sz="1100">
                <a:latin typeface="+mn-lt"/>
              </a:defRPr>
            </a:lvl1pPr>
          </a:lstStyle>
          <a:p>
            <a:fld id="{A0EDBECA-CDE6-495F-A757-2080B827131C}" type="slidenum">
              <a:rPr lang="zh-TW" altLang="en-US" smtClean="0"/>
              <a:pPr/>
              <a:t>‹#›</a:t>
            </a:fld>
            <a:endParaRPr lang="zh-TW" altLang="en-US" dirty="0"/>
          </a:p>
        </p:txBody>
      </p:sp>
    </p:spTree>
    <p:extLst>
      <p:ext uri="{BB962C8B-B14F-4D97-AF65-F5344CB8AC3E}">
        <p14:creationId xmlns:p14="http://schemas.microsoft.com/office/powerpoint/2010/main" val="29300895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D305406-19C9-4393-B633-C802F4E6C58D}" type="datetime1">
              <a:rPr lang="zh-TW" altLang="en-US" smtClean="0"/>
              <a:t>2017/1/3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251136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7C7188A-A74C-4CB0-B98F-927AB7BCC7D0}" type="datetime1">
              <a:rPr lang="zh-TW" altLang="en-US" smtClean="0"/>
              <a:t>2017/1/3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0EDBECA-CDE6-495F-A757-2080B827131C}" type="slidenum">
              <a:rPr lang="zh-TW" altLang="en-US" smtClean="0"/>
              <a:t>‹#›</a:t>
            </a:fld>
            <a:endParaRPr lang="zh-TW" altLang="en-US"/>
          </a:p>
        </p:txBody>
      </p:sp>
    </p:spTree>
    <p:extLst>
      <p:ext uri="{BB962C8B-B14F-4D97-AF65-F5344CB8AC3E}">
        <p14:creationId xmlns:p14="http://schemas.microsoft.com/office/powerpoint/2010/main" val="350638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9E335-116F-43D5-BE05-90B35204099D}" type="datetime1">
              <a:rPr lang="zh-TW" altLang="en-US" smtClean="0"/>
              <a:t>2017/1/3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7" name="橢圓 6"/>
          <p:cNvSpPr/>
          <p:nvPr userDrawn="1"/>
        </p:nvSpPr>
        <p:spPr>
          <a:xfrm>
            <a:off x="11501249" y="335280"/>
            <a:ext cx="335280" cy="33528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 name="投影片編號版面配置區 5"/>
          <p:cNvSpPr>
            <a:spLocks noGrp="1"/>
          </p:cNvSpPr>
          <p:nvPr>
            <p:ph type="sldNum" sz="quarter" idx="4"/>
          </p:nvPr>
        </p:nvSpPr>
        <p:spPr>
          <a:xfrm>
            <a:off x="11491089" y="314960"/>
            <a:ext cx="370840" cy="365125"/>
          </a:xfrm>
          <a:prstGeom prst="rect">
            <a:avLst/>
          </a:prstGeom>
        </p:spPr>
        <p:txBody>
          <a:bodyPr vert="horz" lIns="91440" tIns="45720" rIns="91440" bIns="45720" rtlCol="0" anchor="ctr"/>
          <a:lstStyle>
            <a:lvl1pPr algn="ctr">
              <a:defRPr sz="1100">
                <a:solidFill>
                  <a:schemeClr val="bg1"/>
                </a:solidFill>
              </a:defRPr>
            </a:lvl1pPr>
          </a:lstStyle>
          <a:p>
            <a:fld id="{A0EDBECA-CDE6-495F-A757-2080B827131C}" type="slidenum">
              <a:rPr lang="zh-TW" altLang="en-US" smtClean="0"/>
              <a:pPr/>
              <a:t>‹#›</a:t>
            </a:fld>
            <a:endParaRPr lang="zh-TW" altLang="en-US" dirty="0"/>
          </a:p>
        </p:txBody>
      </p:sp>
    </p:spTree>
    <p:extLst>
      <p:ext uri="{BB962C8B-B14F-4D97-AF65-F5344CB8AC3E}">
        <p14:creationId xmlns:p14="http://schemas.microsoft.com/office/powerpoint/2010/main" val="309618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JPG"/><Relationship Id="rId4" Type="http://schemas.microsoft.com/office/2007/relationships/hdphoto" Target="../media/hdphoto11.wdp"/><Relationship Id="rId9" Type="http://schemas.openxmlformats.org/officeDocument/2006/relationships/image" Target="../media/image52.JPG"/></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7.gif"/><Relationship Id="rId5" Type="http://schemas.microsoft.com/office/2007/relationships/hdphoto" Target="../media/hdphoto12.wdp"/><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9.gif"/><Relationship Id="rId5" Type="http://schemas.microsoft.com/office/2007/relationships/hdphoto" Target="../media/hdphoto12.wdp"/><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13.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3.pn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b="14103"/>
          <a:stretch/>
        </p:blipFill>
        <p:spPr>
          <a:xfrm>
            <a:off x="0" y="4867656"/>
            <a:ext cx="12197380" cy="1980184"/>
          </a:xfrm>
          <a:prstGeom prst="rect">
            <a:avLst/>
          </a:prstGeom>
        </p:spPr>
      </p:pic>
      <p:cxnSp>
        <p:nvCxnSpPr>
          <p:cNvPr id="8" name="直線接點 7"/>
          <p:cNvCxnSpPr/>
          <p:nvPr/>
        </p:nvCxnSpPr>
        <p:spPr>
          <a:xfrm>
            <a:off x="5486400" y="4003297"/>
            <a:ext cx="1219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229143" y="2197893"/>
            <a:ext cx="5733712" cy="1015663"/>
          </a:xfrm>
          <a:prstGeom prst="rect">
            <a:avLst/>
          </a:prstGeom>
          <a:noFill/>
        </p:spPr>
        <p:txBody>
          <a:bodyPr wrap="square" rtlCol="0">
            <a:spAutoFit/>
          </a:bodyPr>
          <a:lstStyle/>
          <a:p>
            <a:pPr algn="ctr"/>
            <a:r>
              <a:rPr lang="en-US" altLang="zh-TW" sz="6000" dirty="0" smtClean="0">
                <a:solidFill>
                  <a:schemeClr val="bg1"/>
                </a:solidFill>
              </a:rPr>
              <a:t>Pokémon</a:t>
            </a:r>
            <a:r>
              <a:rPr lang="en-US" altLang="zh-TW" sz="6000" dirty="0" smtClean="0"/>
              <a:t> </a:t>
            </a:r>
            <a:r>
              <a:rPr lang="en-US" altLang="zh-TW" sz="6000" dirty="0" smtClean="0">
                <a:solidFill>
                  <a:schemeClr val="tx1">
                    <a:lumMod val="85000"/>
                    <a:lumOff val="15000"/>
                  </a:schemeClr>
                </a:solidFill>
              </a:rPr>
              <a:t>Battle</a:t>
            </a:r>
            <a:endParaRPr lang="zh-TW" altLang="en-US" sz="6000" dirty="0">
              <a:solidFill>
                <a:schemeClr val="tx1">
                  <a:lumMod val="85000"/>
                  <a:lumOff val="15000"/>
                </a:schemeClr>
              </a:solidFill>
            </a:endParaRPr>
          </a:p>
        </p:txBody>
      </p:sp>
      <p:sp>
        <p:nvSpPr>
          <p:cNvPr id="10" name="文字方塊 9"/>
          <p:cNvSpPr txBox="1"/>
          <p:nvPr/>
        </p:nvSpPr>
        <p:spPr>
          <a:xfrm>
            <a:off x="4084320" y="3126127"/>
            <a:ext cx="4023360" cy="430887"/>
          </a:xfrm>
          <a:prstGeom prst="rect">
            <a:avLst/>
          </a:prstGeom>
          <a:noFill/>
        </p:spPr>
        <p:txBody>
          <a:bodyPr wrap="square" rtlCol="0">
            <a:spAutoFit/>
          </a:bodyPr>
          <a:lstStyle/>
          <a:p>
            <a:pPr algn="ctr"/>
            <a:r>
              <a:rPr lang="en-US" altLang="zh-TW" sz="2200" dirty="0" smtClean="0">
                <a:solidFill>
                  <a:schemeClr val="tx1">
                    <a:lumMod val="85000"/>
                    <a:lumOff val="15000"/>
                  </a:schemeClr>
                </a:solidFill>
              </a:rPr>
              <a:t>An</a:t>
            </a:r>
            <a:r>
              <a:rPr lang="zh-TW" altLang="en-US" sz="2200" dirty="0" smtClean="0">
                <a:solidFill>
                  <a:schemeClr val="tx1">
                    <a:lumMod val="85000"/>
                    <a:lumOff val="15000"/>
                  </a:schemeClr>
                </a:solidFill>
              </a:rPr>
              <a:t> </a:t>
            </a:r>
            <a:r>
              <a:rPr lang="en-US" altLang="zh-TW" sz="2200" dirty="0" smtClean="0">
                <a:solidFill>
                  <a:schemeClr val="tx1">
                    <a:lumMod val="85000"/>
                    <a:lumOff val="15000"/>
                  </a:schemeClr>
                </a:solidFill>
              </a:rPr>
              <a:t>Augmented Reality Game</a:t>
            </a:r>
            <a:endParaRPr lang="zh-TW" altLang="en-US" sz="2200" dirty="0">
              <a:solidFill>
                <a:schemeClr val="tx1">
                  <a:lumMod val="85000"/>
                  <a:lumOff val="15000"/>
                </a:schemeClr>
              </a:solidFill>
            </a:endParaRPr>
          </a:p>
        </p:txBody>
      </p:sp>
      <p:sp>
        <p:nvSpPr>
          <p:cNvPr id="13" name="文字方塊 12"/>
          <p:cNvSpPr txBox="1"/>
          <p:nvPr/>
        </p:nvSpPr>
        <p:spPr>
          <a:xfrm>
            <a:off x="4990617" y="4443175"/>
            <a:ext cx="2210765" cy="646331"/>
          </a:xfrm>
          <a:prstGeom prst="rect">
            <a:avLst/>
          </a:prstGeom>
          <a:noFill/>
        </p:spPr>
        <p:txBody>
          <a:bodyPr wrap="square" rtlCol="0">
            <a:spAutoFit/>
          </a:bodyPr>
          <a:lstStyle/>
          <a:p>
            <a:pPr algn="ctr"/>
            <a:r>
              <a:rPr lang="en-US" altLang="zh-TW" dirty="0" smtClean="0">
                <a:solidFill>
                  <a:schemeClr val="bg1"/>
                </a:solidFill>
              </a:rPr>
              <a:t>Presented by Group 9</a:t>
            </a:r>
          </a:p>
          <a:p>
            <a:pPr algn="ctr"/>
            <a:r>
              <a:rPr lang="en-US" altLang="zh-TW" dirty="0" smtClean="0">
                <a:solidFill>
                  <a:schemeClr val="bg1"/>
                </a:solidFill>
              </a:rPr>
              <a:t>03-Jan-2017</a:t>
            </a:r>
            <a:endParaRPr lang="zh-TW" altLang="en-US" dirty="0">
              <a:solidFill>
                <a:schemeClr val="bg1"/>
              </a:solidFill>
            </a:endParaRPr>
          </a:p>
        </p:txBody>
      </p:sp>
      <p:pic>
        <p:nvPicPr>
          <p:cNvPr id="2" name="圖片 1"/>
          <p:cNvPicPr>
            <a:picLocks noChangeAspect="1"/>
          </p:cNvPicPr>
          <p:nvPr/>
        </p:nvPicPr>
        <p:blipFill>
          <a:blip r:embed="rId4"/>
          <a:stretch>
            <a:fillRect/>
          </a:stretch>
        </p:blipFill>
        <p:spPr>
          <a:xfrm>
            <a:off x="5634434" y="1287473"/>
            <a:ext cx="905262" cy="900260"/>
          </a:xfrm>
          <a:prstGeom prst="rect">
            <a:avLst/>
          </a:prstGeom>
        </p:spPr>
      </p:pic>
    </p:spTree>
    <p:extLst>
      <p:ext uri="{BB962C8B-B14F-4D97-AF65-F5344CB8AC3E}">
        <p14:creationId xmlns:p14="http://schemas.microsoft.com/office/powerpoint/2010/main" val="287662261"/>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10</a:t>
            </a:fld>
            <a:endParaRPr lang="zh-TW" altLang="en-US" dirty="0"/>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字方塊 3"/>
          <p:cNvSpPr txBox="1"/>
          <p:nvPr/>
        </p:nvSpPr>
        <p:spPr>
          <a:xfrm>
            <a:off x="4329112" y="2875002"/>
            <a:ext cx="3533775" cy="1107996"/>
          </a:xfrm>
          <a:prstGeom prst="rect">
            <a:avLst/>
          </a:prstGeom>
          <a:noFill/>
        </p:spPr>
        <p:txBody>
          <a:bodyPr wrap="square" rtlCol="0">
            <a:spAutoFit/>
          </a:bodyPr>
          <a:lstStyle/>
          <a:p>
            <a:pPr algn="ctr"/>
            <a:r>
              <a:rPr lang="en-US" altLang="zh-TW" sz="6600" dirty="0" smtClean="0">
                <a:solidFill>
                  <a:schemeClr val="bg1"/>
                </a:solidFill>
              </a:rPr>
              <a:t>DEMO</a:t>
            </a:r>
            <a:endParaRPr lang="zh-TW" altLang="en-US" sz="6600" dirty="0">
              <a:solidFill>
                <a:schemeClr val="bg1"/>
              </a:solidFill>
            </a:endParaRPr>
          </a:p>
        </p:txBody>
      </p:sp>
    </p:spTree>
    <p:extLst>
      <p:ext uri="{BB962C8B-B14F-4D97-AF65-F5344CB8AC3E}">
        <p14:creationId xmlns:p14="http://schemas.microsoft.com/office/powerpoint/2010/main" val="3847463407"/>
      </p:ext>
    </p:extLst>
  </p:cSld>
  <p:clrMapOvr>
    <a:masterClrMapping/>
  </p:clrMapOvr>
  <p:transition spd="slow">
    <p:strips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434445" y="305435"/>
            <a:ext cx="462409" cy="365125"/>
          </a:xfrm>
        </p:spPr>
        <p:txBody>
          <a:bodyPr/>
          <a:lstStyle/>
          <a:p>
            <a:fld id="{A0EDBECA-CDE6-495F-A757-2080B827131C}" type="slidenum">
              <a:rPr lang="zh-TW" altLang="en-US" smtClean="0"/>
              <a:pPr/>
              <a:t>11</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Our</a:t>
            </a:r>
            <a:r>
              <a:rPr lang="zh-TW" altLang="en-US" sz="4400" spc="-110" dirty="0" smtClean="0">
                <a:solidFill>
                  <a:schemeClr val="tx1">
                    <a:lumMod val="75000"/>
                    <a:lumOff val="25000"/>
                  </a:schemeClr>
                </a:solidFill>
              </a:rPr>
              <a:t> </a:t>
            </a:r>
            <a:r>
              <a:rPr lang="en-US" altLang="zh-TW" sz="4400" spc="-110" dirty="0" smtClean="0">
                <a:solidFill>
                  <a:srgbClr val="F08220"/>
                </a:solidFill>
              </a:rPr>
              <a:t>Motivation</a:t>
            </a:r>
            <a:endParaRPr lang="zh-TW" altLang="en-US" sz="4400" spc="-110" dirty="0">
              <a:solidFill>
                <a:srgbClr val="F08220"/>
              </a:solidFill>
            </a:endParaRPr>
          </a:p>
        </p:txBody>
      </p:sp>
      <p:cxnSp>
        <p:nvCxnSpPr>
          <p:cNvPr id="4" name="直線接點 3"/>
          <p:cNvCxnSpPr/>
          <p:nvPr/>
        </p:nvCxnSpPr>
        <p:spPr>
          <a:xfrm>
            <a:off x="1111170" y="1779856"/>
            <a:ext cx="9954227"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Why do we choose to make this game?</a:t>
            </a:r>
            <a:endParaRPr lang="zh-TW" altLang="en-US" sz="1400" dirty="0">
              <a:solidFill>
                <a:schemeClr val="bg1">
                  <a:lumMod val="65000"/>
                </a:schemeClr>
              </a:solidFill>
            </a:endParaRPr>
          </a:p>
        </p:txBody>
      </p:sp>
      <p:sp>
        <p:nvSpPr>
          <p:cNvPr id="6" name="文字方塊 5"/>
          <p:cNvSpPr txBox="1"/>
          <p:nvPr/>
        </p:nvSpPr>
        <p:spPr>
          <a:xfrm>
            <a:off x="2462961" y="5412295"/>
            <a:ext cx="2007916" cy="369332"/>
          </a:xfrm>
          <a:prstGeom prst="rect">
            <a:avLst/>
          </a:prstGeom>
          <a:noFill/>
        </p:spPr>
        <p:txBody>
          <a:bodyPr wrap="square" rtlCol="0">
            <a:spAutoFit/>
          </a:bodyPr>
          <a:lstStyle/>
          <a:p>
            <a:pPr algn="ctr"/>
            <a:r>
              <a:rPr lang="en-US" altLang="zh-TW" dirty="0" smtClean="0">
                <a:solidFill>
                  <a:schemeClr val="tx1">
                    <a:lumMod val="65000"/>
                    <a:lumOff val="35000"/>
                  </a:schemeClr>
                </a:solidFill>
              </a:rPr>
              <a:t>Childhood Memory</a:t>
            </a:r>
            <a:endParaRPr lang="zh-TW" altLang="en-US" dirty="0">
              <a:solidFill>
                <a:schemeClr val="tx1">
                  <a:lumMod val="65000"/>
                  <a:lumOff val="35000"/>
                </a:schemeClr>
              </a:solidFill>
            </a:endParaRPr>
          </a:p>
        </p:txBody>
      </p:sp>
      <p:sp>
        <p:nvSpPr>
          <p:cNvPr id="7" name="文字方塊 6"/>
          <p:cNvSpPr txBox="1"/>
          <p:nvPr/>
        </p:nvSpPr>
        <p:spPr>
          <a:xfrm>
            <a:off x="5927980" y="5412295"/>
            <a:ext cx="2040184" cy="369332"/>
          </a:xfrm>
          <a:prstGeom prst="rect">
            <a:avLst/>
          </a:prstGeom>
          <a:noFill/>
        </p:spPr>
        <p:txBody>
          <a:bodyPr wrap="square" rtlCol="0">
            <a:spAutoFit/>
          </a:bodyPr>
          <a:lstStyle/>
          <a:p>
            <a:pPr algn="ctr"/>
            <a:r>
              <a:rPr lang="en-US" altLang="zh-TW" dirty="0">
                <a:solidFill>
                  <a:schemeClr val="tx1">
                    <a:lumMod val="65000"/>
                    <a:lumOff val="35000"/>
                  </a:schemeClr>
                </a:solidFill>
              </a:rPr>
              <a:t>Technology Trends</a:t>
            </a:r>
            <a:endParaRPr lang="zh-TW" altLang="en-US" dirty="0">
              <a:solidFill>
                <a:schemeClr val="tx1">
                  <a:lumMod val="65000"/>
                  <a:lumOff val="35000"/>
                </a:schemeClr>
              </a:solidFill>
            </a:endParaRPr>
          </a:p>
        </p:txBody>
      </p:sp>
      <p:pic>
        <p:nvPicPr>
          <p:cNvPr id="8" name="圖片 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105094" y="2566162"/>
            <a:ext cx="2723650" cy="2723650"/>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4773" y="2566162"/>
            <a:ext cx="2723650" cy="2723650"/>
          </a:xfrm>
          <a:prstGeom prst="rect">
            <a:avLst/>
          </a:prstGeom>
        </p:spPr>
      </p:pic>
      <p:sp>
        <p:nvSpPr>
          <p:cNvPr id="10" name="橢圓 9"/>
          <p:cNvSpPr/>
          <p:nvPr/>
        </p:nvSpPr>
        <p:spPr>
          <a:xfrm>
            <a:off x="8884452" y="2304135"/>
            <a:ext cx="879676" cy="879676"/>
          </a:xfrm>
          <a:prstGeom prst="ellipse">
            <a:avLst/>
          </a:prstGeom>
          <a:solidFill>
            <a:srgbClr val="AB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8884452" y="3473178"/>
            <a:ext cx="879676" cy="879676"/>
          </a:xfrm>
          <a:prstGeom prst="ellipse">
            <a:avLst/>
          </a:prstGeom>
          <a:solidFill>
            <a:srgbClr val="EF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8884452" y="4642994"/>
            <a:ext cx="879676" cy="879676"/>
          </a:xfrm>
          <a:prstGeom prst="ellipse">
            <a:avLst/>
          </a:prstGeom>
          <a:solidFill>
            <a:srgbClr val="F4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9709487" y="2566162"/>
            <a:ext cx="1618544" cy="307777"/>
          </a:xfrm>
          <a:prstGeom prst="rect">
            <a:avLst/>
          </a:prstGeom>
          <a:noFill/>
        </p:spPr>
        <p:txBody>
          <a:bodyPr wrap="square" rtlCol="0">
            <a:spAutoFit/>
          </a:bodyPr>
          <a:lstStyle/>
          <a:p>
            <a:pPr algn="ctr"/>
            <a:r>
              <a:rPr lang="en-US" altLang="zh-TW" sz="1400" dirty="0" smtClean="0">
                <a:solidFill>
                  <a:schemeClr val="bg1">
                    <a:lumMod val="50000"/>
                  </a:schemeClr>
                </a:solidFill>
              </a:rPr>
              <a:t>Pokémon Boom</a:t>
            </a:r>
            <a:endParaRPr lang="zh-TW" altLang="en-US" sz="1400" dirty="0">
              <a:solidFill>
                <a:schemeClr val="bg1">
                  <a:lumMod val="50000"/>
                </a:schemeClr>
              </a:solidFill>
            </a:endParaRPr>
          </a:p>
        </p:txBody>
      </p:sp>
      <p:sp>
        <p:nvSpPr>
          <p:cNvPr id="16" name="文字方塊 15"/>
          <p:cNvSpPr txBox="1"/>
          <p:nvPr/>
        </p:nvSpPr>
        <p:spPr>
          <a:xfrm>
            <a:off x="9709487" y="3759127"/>
            <a:ext cx="1618544" cy="307777"/>
          </a:xfrm>
          <a:prstGeom prst="rect">
            <a:avLst/>
          </a:prstGeom>
          <a:noFill/>
        </p:spPr>
        <p:txBody>
          <a:bodyPr wrap="square" rtlCol="0">
            <a:spAutoFit/>
          </a:bodyPr>
          <a:lstStyle/>
          <a:p>
            <a:pPr algn="ctr"/>
            <a:r>
              <a:rPr lang="en-US" altLang="zh-TW" sz="1400" dirty="0" smtClean="0">
                <a:solidFill>
                  <a:schemeClr val="bg1">
                    <a:lumMod val="50000"/>
                  </a:schemeClr>
                </a:solidFill>
              </a:rPr>
              <a:t>AR Technology</a:t>
            </a:r>
            <a:endParaRPr lang="zh-TW" altLang="en-US" sz="1400" dirty="0">
              <a:solidFill>
                <a:schemeClr val="bg1">
                  <a:lumMod val="50000"/>
                </a:schemeClr>
              </a:solidFill>
            </a:endParaRPr>
          </a:p>
        </p:txBody>
      </p:sp>
      <p:sp>
        <p:nvSpPr>
          <p:cNvPr id="17" name="文字方塊 16"/>
          <p:cNvSpPr txBox="1"/>
          <p:nvPr/>
        </p:nvSpPr>
        <p:spPr>
          <a:xfrm>
            <a:off x="9709487" y="4925524"/>
            <a:ext cx="1618544" cy="307777"/>
          </a:xfrm>
          <a:prstGeom prst="rect">
            <a:avLst/>
          </a:prstGeom>
          <a:noFill/>
        </p:spPr>
        <p:txBody>
          <a:bodyPr wrap="square" rtlCol="0">
            <a:spAutoFit/>
          </a:bodyPr>
          <a:lstStyle/>
          <a:p>
            <a:pPr algn="ctr"/>
            <a:r>
              <a:rPr lang="en-US" altLang="zh-TW" sz="1400" dirty="0">
                <a:solidFill>
                  <a:schemeClr val="bg1">
                    <a:lumMod val="50000"/>
                  </a:schemeClr>
                </a:solidFill>
              </a:rPr>
              <a:t>Mobile </a:t>
            </a:r>
            <a:r>
              <a:rPr lang="en-US" altLang="zh-TW" sz="1400" dirty="0" smtClean="0">
                <a:solidFill>
                  <a:schemeClr val="bg1">
                    <a:lumMod val="50000"/>
                  </a:schemeClr>
                </a:solidFill>
              </a:rPr>
              <a:t>Game</a:t>
            </a:r>
            <a:endParaRPr lang="zh-TW" altLang="en-US" sz="1400" dirty="0">
              <a:solidFill>
                <a:schemeClr val="bg1">
                  <a:lumMod val="50000"/>
                </a:schemeClr>
              </a:solidFill>
            </a:endParaRPr>
          </a:p>
        </p:txBody>
      </p:sp>
      <p:pic>
        <p:nvPicPr>
          <p:cNvPr id="27" name="圖片 26"/>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850546" y="4641807"/>
            <a:ext cx="947487" cy="892729"/>
          </a:xfrm>
          <a:prstGeom prst="rect">
            <a:avLst/>
          </a:prstGeom>
        </p:spPr>
      </p:pic>
      <p:pic>
        <p:nvPicPr>
          <p:cNvPr id="28" name="圖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5658" y="3472764"/>
            <a:ext cx="938082" cy="883866"/>
          </a:xfrm>
          <a:prstGeom prst="rect">
            <a:avLst/>
          </a:prstGeom>
        </p:spPr>
      </p:pic>
      <p:pic>
        <p:nvPicPr>
          <p:cNvPr id="29" name="圖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9951" y="2304135"/>
            <a:ext cx="938082" cy="883866"/>
          </a:xfrm>
          <a:prstGeom prst="rect">
            <a:avLst/>
          </a:prstGeom>
        </p:spPr>
      </p:pic>
    </p:spTree>
    <p:extLst>
      <p:ext uri="{BB962C8B-B14F-4D97-AF65-F5344CB8AC3E}">
        <p14:creationId xmlns:p14="http://schemas.microsoft.com/office/powerpoint/2010/main" val="2482722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1000"/>
                                        <p:tgtEl>
                                          <p:spTgt spid="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out)">
                                      <p:cBhvr>
                                        <p:cTn id="37" dur="10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out)">
                                      <p:cBhvr>
                                        <p:cTn id="49" dur="1000"/>
                                        <p:tgtEl>
                                          <p:spTgt spid="1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P spid="12" grpId="0" animBg="1"/>
      <p:bldP spid="13"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12</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Our</a:t>
            </a:r>
            <a:r>
              <a:rPr lang="zh-TW" altLang="en-US" sz="4400" spc="-110" dirty="0" smtClean="0">
                <a:solidFill>
                  <a:schemeClr val="tx1">
                    <a:lumMod val="75000"/>
                    <a:lumOff val="25000"/>
                  </a:schemeClr>
                </a:solidFill>
              </a:rPr>
              <a:t> </a:t>
            </a:r>
            <a:r>
              <a:rPr lang="en-US" altLang="zh-TW" sz="4400" spc="-110" dirty="0" smtClean="0">
                <a:solidFill>
                  <a:srgbClr val="F08220"/>
                </a:solidFill>
              </a:rPr>
              <a:t>Work Process</a:t>
            </a:r>
            <a:endParaRPr lang="zh-TW" altLang="en-US" sz="44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Let you know the framework of our project.</a:t>
            </a:r>
            <a:endParaRPr lang="zh-TW" altLang="en-US" sz="1400" dirty="0">
              <a:solidFill>
                <a:schemeClr val="bg1">
                  <a:lumMod val="65000"/>
                </a:schemeClr>
              </a:solidFill>
            </a:endParaRPr>
          </a:p>
        </p:txBody>
      </p:sp>
      <p:cxnSp>
        <p:nvCxnSpPr>
          <p:cNvPr id="9" name="直線接點 8"/>
          <p:cNvCxnSpPr/>
          <p:nvPr/>
        </p:nvCxnSpPr>
        <p:spPr>
          <a:xfrm>
            <a:off x="6085840" y="2580640"/>
            <a:ext cx="10160" cy="4277360"/>
          </a:xfrm>
          <a:prstGeom prst="line">
            <a:avLst/>
          </a:prstGeom>
          <a:ln w="19050">
            <a:solidFill>
              <a:srgbClr val="F08220"/>
            </a:solidFill>
            <a:headEnd type="oval" w="lg" len="lg"/>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7152640" y="3512500"/>
            <a:ext cx="2113280" cy="430887"/>
          </a:xfrm>
          <a:prstGeom prst="rect">
            <a:avLst/>
          </a:prstGeom>
          <a:noFill/>
        </p:spPr>
        <p:txBody>
          <a:bodyPr wrap="square" rtlCol="0">
            <a:spAutoFit/>
          </a:bodyPr>
          <a:lstStyle/>
          <a:p>
            <a:r>
              <a:rPr lang="en-US" altLang="zh-TW" sz="2200" dirty="0" smtClean="0">
                <a:solidFill>
                  <a:schemeClr val="tx1">
                    <a:lumMod val="75000"/>
                    <a:lumOff val="25000"/>
                  </a:schemeClr>
                </a:solidFill>
              </a:rPr>
              <a:t>Concept</a:t>
            </a:r>
            <a:r>
              <a:rPr lang="zh-TW" altLang="en-US" sz="2200" dirty="0" smtClean="0">
                <a:solidFill>
                  <a:schemeClr val="tx1">
                    <a:lumMod val="75000"/>
                    <a:lumOff val="25000"/>
                  </a:schemeClr>
                </a:solidFill>
              </a:rPr>
              <a:t> </a:t>
            </a:r>
            <a:r>
              <a:rPr lang="en-US" altLang="zh-TW" sz="2200" dirty="0" smtClean="0">
                <a:solidFill>
                  <a:schemeClr val="tx1">
                    <a:lumMod val="75000"/>
                    <a:lumOff val="25000"/>
                  </a:schemeClr>
                </a:solidFill>
              </a:rPr>
              <a:t>&amp;</a:t>
            </a:r>
            <a:r>
              <a:rPr lang="zh-TW" altLang="en-US" sz="2200" dirty="0" smtClean="0">
                <a:solidFill>
                  <a:schemeClr val="tx1">
                    <a:lumMod val="75000"/>
                    <a:lumOff val="25000"/>
                  </a:schemeClr>
                </a:solidFill>
              </a:rPr>
              <a:t> </a:t>
            </a:r>
            <a:r>
              <a:rPr lang="en-US" altLang="zh-TW" sz="2200" dirty="0" smtClean="0">
                <a:solidFill>
                  <a:schemeClr val="tx1">
                    <a:lumMod val="75000"/>
                    <a:lumOff val="25000"/>
                  </a:schemeClr>
                </a:solidFill>
              </a:rPr>
              <a:t>Idea</a:t>
            </a:r>
            <a:endParaRPr lang="zh-TW" altLang="en-US" sz="2200" dirty="0">
              <a:solidFill>
                <a:schemeClr val="tx1">
                  <a:lumMod val="75000"/>
                  <a:lumOff val="25000"/>
                </a:schemeClr>
              </a:solidFill>
            </a:endParaRPr>
          </a:p>
        </p:txBody>
      </p:sp>
      <p:sp>
        <p:nvSpPr>
          <p:cNvPr id="12" name="文字方塊 11"/>
          <p:cNvSpPr txBox="1"/>
          <p:nvPr/>
        </p:nvSpPr>
        <p:spPr>
          <a:xfrm>
            <a:off x="7152640" y="3965014"/>
            <a:ext cx="4338320" cy="738664"/>
          </a:xfrm>
          <a:prstGeom prst="rect">
            <a:avLst/>
          </a:prstGeom>
          <a:noFill/>
        </p:spPr>
        <p:txBody>
          <a:bodyPr wrap="square" rtlCol="0">
            <a:spAutoFit/>
          </a:bodyPr>
          <a:lstStyle/>
          <a:p>
            <a:r>
              <a:rPr lang="en-US" altLang="zh-TW" sz="1400" spc="60" dirty="0" smtClean="0">
                <a:solidFill>
                  <a:schemeClr val="bg1">
                    <a:lumMod val="65000"/>
                  </a:schemeClr>
                </a:solidFill>
              </a:rPr>
              <a:t>We had brainstorming and discussed many different types of game. Finally, the idea of “Pokémon Battle” came to our mind.</a:t>
            </a:r>
            <a:endParaRPr lang="zh-TW" altLang="en-US" sz="1400" spc="60" dirty="0">
              <a:solidFill>
                <a:schemeClr val="bg1">
                  <a:lumMod val="65000"/>
                </a:schemeClr>
              </a:solidFill>
            </a:endParaRPr>
          </a:p>
        </p:txBody>
      </p:sp>
      <p:cxnSp>
        <p:nvCxnSpPr>
          <p:cNvPr id="14" name="直線接點 13"/>
          <p:cNvCxnSpPr/>
          <p:nvPr/>
        </p:nvCxnSpPr>
        <p:spPr>
          <a:xfrm>
            <a:off x="4006549" y="3855720"/>
            <a:ext cx="2089451"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859" y="3048000"/>
            <a:ext cx="1526166" cy="1409398"/>
          </a:xfrm>
          <a:prstGeom prst="rect">
            <a:avLst/>
          </a:prstGeom>
        </p:spPr>
      </p:pic>
      <p:sp>
        <p:nvSpPr>
          <p:cNvPr id="7" name="橢圓 6"/>
          <p:cNvSpPr/>
          <p:nvPr/>
        </p:nvSpPr>
        <p:spPr>
          <a:xfrm>
            <a:off x="5699760" y="3464560"/>
            <a:ext cx="782320" cy="78232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smtClean="0"/>
              <a:t>1</a:t>
            </a:r>
            <a:endParaRPr lang="zh-TW" altLang="en-US" sz="3200" dirty="0"/>
          </a:p>
        </p:txBody>
      </p:sp>
    </p:spTree>
    <p:extLst>
      <p:ext uri="{BB962C8B-B14F-4D97-AF65-F5344CB8AC3E}">
        <p14:creationId xmlns:p14="http://schemas.microsoft.com/office/powerpoint/2010/main" val="7712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750"/>
                                        <p:tgtEl>
                                          <p:spTgt spid="9"/>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7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8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13</a:t>
            </a:fld>
            <a:endParaRPr lang="zh-TW" altLang="en-US" dirty="0"/>
          </a:p>
        </p:txBody>
      </p:sp>
      <p:cxnSp>
        <p:nvCxnSpPr>
          <p:cNvPr id="3" name="直線接點 2"/>
          <p:cNvCxnSpPr/>
          <p:nvPr/>
        </p:nvCxnSpPr>
        <p:spPr>
          <a:xfrm>
            <a:off x="6089870" y="0"/>
            <a:ext cx="16290" cy="6858000"/>
          </a:xfrm>
          <a:prstGeom prst="line">
            <a:avLst/>
          </a:prstGeom>
          <a:ln w="19050">
            <a:solidFill>
              <a:srgbClr val="F08220"/>
            </a:solidFill>
            <a:headEnd type="none" w="lg" len="lg"/>
          </a:ln>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5709920" y="2956560"/>
            <a:ext cx="782320" cy="78232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2</a:t>
            </a:r>
            <a:endParaRPr lang="zh-TW" altLang="en-US" sz="3200" dirty="0"/>
          </a:p>
        </p:txBody>
      </p:sp>
      <p:sp>
        <p:nvSpPr>
          <p:cNvPr id="10" name="文字方塊 9"/>
          <p:cNvSpPr txBox="1"/>
          <p:nvPr/>
        </p:nvSpPr>
        <p:spPr>
          <a:xfrm>
            <a:off x="2661920" y="3004500"/>
            <a:ext cx="2733040" cy="430887"/>
          </a:xfrm>
          <a:prstGeom prst="rect">
            <a:avLst/>
          </a:prstGeom>
          <a:noFill/>
        </p:spPr>
        <p:txBody>
          <a:bodyPr wrap="square" rtlCol="0">
            <a:spAutoFit/>
          </a:bodyPr>
          <a:lstStyle/>
          <a:p>
            <a:pPr algn="r"/>
            <a:r>
              <a:rPr lang="en-US" altLang="zh-TW" sz="2200" dirty="0" smtClean="0">
                <a:solidFill>
                  <a:schemeClr val="tx1">
                    <a:lumMod val="75000"/>
                    <a:lumOff val="25000"/>
                  </a:schemeClr>
                </a:solidFill>
              </a:rPr>
              <a:t>Looking </a:t>
            </a:r>
            <a:r>
              <a:rPr lang="en-US" altLang="zh-TW" sz="2200" dirty="0">
                <a:solidFill>
                  <a:schemeClr val="tx1">
                    <a:lumMod val="75000"/>
                    <a:lumOff val="25000"/>
                  </a:schemeClr>
                </a:solidFill>
              </a:rPr>
              <a:t>F</a:t>
            </a:r>
            <a:r>
              <a:rPr lang="en-US" altLang="zh-TW" sz="2200" dirty="0" smtClean="0">
                <a:solidFill>
                  <a:schemeClr val="tx1">
                    <a:lumMod val="75000"/>
                    <a:lumOff val="25000"/>
                  </a:schemeClr>
                </a:solidFill>
              </a:rPr>
              <a:t>or Materials</a:t>
            </a:r>
            <a:endParaRPr lang="zh-TW" altLang="en-US" sz="2200" dirty="0">
              <a:solidFill>
                <a:schemeClr val="tx1">
                  <a:lumMod val="75000"/>
                  <a:lumOff val="25000"/>
                </a:schemeClr>
              </a:solidFill>
            </a:endParaRPr>
          </a:p>
        </p:txBody>
      </p:sp>
      <p:sp>
        <p:nvSpPr>
          <p:cNvPr id="11" name="文字方塊 10"/>
          <p:cNvSpPr txBox="1"/>
          <p:nvPr/>
        </p:nvSpPr>
        <p:spPr>
          <a:xfrm>
            <a:off x="1056640" y="3457014"/>
            <a:ext cx="4338320" cy="523220"/>
          </a:xfrm>
          <a:prstGeom prst="rect">
            <a:avLst/>
          </a:prstGeom>
          <a:noFill/>
        </p:spPr>
        <p:txBody>
          <a:bodyPr wrap="square" rtlCol="0">
            <a:spAutoFit/>
          </a:bodyPr>
          <a:lstStyle/>
          <a:p>
            <a:pPr algn="r"/>
            <a:r>
              <a:rPr lang="en-US" altLang="zh-TW" sz="1400" spc="60" dirty="0" smtClean="0">
                <a:solidFill>
                  <a:schemeClr val="bg1">
                    <a:lumMod val="65000"/>
                  </a:schemeClr>
                </a:solidFill>
              </a:rPr>
              <a:t>We use the Internet to find the appropriate Pokémon model and related tutorials.</a:t>
            </a:r>
          </a:p>
        </p:txBody>
      </p:sp>
      <p:cxnSp>
        <p:nvCxnSpPr>
          <p:cNvPr id="12" name="直線接點 11"/>
          <p:cNvCxnSpPr/>
          <p:nvPr/>
        </p:nvCxnSpPr>
        <p:spPr>
          <a:xfrm>
            <a:off x="6492240" y="3347720"/>
            <a:ext cx="1693211"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6" name="圖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185451" y="2515244"/>
            <a:ext cx="1538735" cy="1457148"/>
          </a:xfrm>
          <a:prstGeom prst="rect">
            <a:avLst/>
          </a:prstGeom>
        </p:spPr>
      </p:pic>
    </p:spTree>
    <p:extLst>
      <p:ext uri="{BB962C8B-B14F-4D97-AF65-F5344CB8AC3E}">
        <p14:creationId xmlns:p14="http://schemas.microsoft.com/office/powerpoint/2010/main" val="719618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800"/>
                                        <p:tgtEl>
                                          <p:spTgt spid="10"/>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b="4986"/>
          <a:stretch/>
        </p:blipFill>
        <p:spPr>
          <a:xfrm>
            <a:off x="7838845" y="3343275"/>
            <a:ext cx="3850464" cy="2995686"/>
          </a:xfrm>
          <a:prstGeom prst="rect">
            <a:avLst/>
          </a:prstGeom>
        </p:spPr>
      </p:pic>
      <p:sp>
        <p:nvSpPr>
          <p:cNvPr id="2" name="投影片編號版面配置區 1"/>
          <p:cNvSpPr>
            <a:spLocks noGrp="1"/>
          </p:cNvSpPr>
          <p:nvPr>
            <p:ph type="sldNum" sz="quarter" idx="12"/>
          </p:nvPr>
        </p:nvSpPr>
        <p:spPr/>
        <p:txBody>
          <a:bodyPr/>
          <a:lstStyle/>
          <a:p>
            <a:fld id="{A0EDBECA-CDE6-495F-A757-2080B827131C}" type="slidenum">
              <a:rPr lang="zh-TW" altLang="en-US" smtClean="0"/>
              <a:pPr/>
              <a:t>14</a:t>
            </a:fld>
            <a:endParaRPr lang="zh-TW" altLang="en-US" dirty="0"/>
          </a:p>
        </p:txBody>
      </p:sp>
      <p:cxnSp>
        <p:nvCxnSpPr>
          <p:cNvPr id="3" name="直線接點 2"/>
          <p:cNvCxnSpPr/>
          <p:nvPr/>
        </p:nvCxnSpPr>
        <p:spPr>
          <a:xfrm>
            <a:off x="6110190" y="0"/>
            <a:ext cx="16290" cy="6858000"/>
          </a:xfrm>
          <a:prstGeom prst="line">
            <a:avLst/>
          </a:prstGeom>
          <a:ln w="19050">
            <a:solidFill>
              <a:srgbClr val="F08220"/>
            </a:solidFill>
            <a:headEnd type="none" w="lg" len="lg"/>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5720080" y="1402080"/>
            <a:ext cx="782320" cy="78232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smtClean="0"/>
              <a:t>3</a:t>
            </a:r>
            <a:endParaRPr lang="zh-TW" altLang="en-US" sz="3200" dirty="0"/>
          </a:p>
        </p:txBody>
      </p:sp>
      <p:sp>
        <p:nvSpPr>
          <p:cNvPr id="13" name="文字方塊 12"/>
          <p:cNvSpPr txBox="1"/>
          <p:nvPr/>
        </p:nvSpPr>
        <p:spPr>
          <a:xfrm>
            <a:off x="7172960" y="1450020"/>
            <a:ext cx="2113280" cy="430887"/>
          </a:xfrm>
          <a:prstGeom prst="rect">
            <a:avLst/>
          </a:prstGeom>
          <a:noFill/>
        </p:spPr>
        <p:txBody>
          <a:bodyPr wrap="square" rtlCol="0">
            <a:spAutoFit/>
          </a:bodyPr>
          <a:lstStyle/>
          <a:p>
            <a:r>
              <a:rPr lang="en-US" altLang="zh-TW" sz="2200" dirty="0" smtClean="0">
                <a:solidFill>
                  <a:schemeClr val="tx1">
                    <a:lumMod val="75000"/>
                    <a:lumOff val="25000"/>
                  </a:schemeClr>
                </a:solidFill>
              </a:rPr>
              <a:t>Design &amp; Coding</a:t>
            </a:r>
            <a:endParaRPr lang="zh-TW" altLang="en-US" sz="2200" dirty="0">
              <a:solidFill>
                <a:schemeClr val="tx1">
                  <a:lumMod val="75000"/>
                  <a:lumOff val="25000"/>
                </a:schemeClr>
              </a:solidFill>
            </a:endParaRPr>
          </a:p>
        </p:txBody>
      </p:sp>
      <p:sp>
        <p:nvSpPr>
          <p:cNvPr id="14" name="文字方塊 13"/>
          <p:cNvSpPr txBox="1"/>
          <p:nvPr/>
        </p:nvSpPr>
        <p:spPr>
          <a:xfrm>
            <a:off x="7172960" y="1902534"/>
            <a:ext cx="4338320" cy="738664"/>
          </a:xfrm>
          <a:prstGeom prst="rect">
            <a:avLst/>
          </a:prstGeom>
          <a:noFill/>
        </p:spPr>
        <p:txBody>
          <a:bodyPr wrap="square" rtlCol="0">
            <a:spAutoFit/>
          </a:bodyPr>
          <a:lstStyle/>
          <a:p>
            <a:r>
              <a:rPr lang="en-US" altLang="zh-TW" sz="1400" spc="60" dirty="0" smtClean="0">
                <a:solidFill>
                  <a:schemeClr val="bg1">
                    <a:lumMod val="65000"/>
                  </a:schemeClr>
                </a:solidFill>
              </a:rPr>
              <a:t>Having different skills in various areas of expertise such as programming and designing, we work together to make the game completed.</a:t>
            </a:r>
            <a:endParaRPr lang="zh-TW" altLang="en-US" sz="1400" spc="60" dirty="0">
              <a:solidFill>
                <a:schemeClr val="bg1">
                  <a:lumMod val="65000"/>
                </a:schemeClr>
              </a:solidFill>
            </a:endParaRPr>
          </a:p>
        </p:txBody>
      </p:sp>
      <p:cxnSp>
        <p:nvCxnSpPr>
          <p:cNvPr id="15" name="直線接點 14"/>
          <p:cNvCxnSpPr>
            <a:endCxn id="8" idx="2"/>
          </p:cNvCxnSpPr>
          <p:nvPr/>
        </p:nvCxnSpPr>
        <p:spPr>
          <a:xfrm>
            <a:off x="4026869" y="1793240"/>
            <a:ext cx="1693211"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2018778" y="758499"/>
            <a:ext cx="2084962" cy="1995948"/>
            <a:chOff x="2018778" y="758499"/>
            <a:chExt cx="2084962" cy="1995948"/>
          </a:xfrm>
        </p:grpSpPr>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3687" y="832032"/>
              <a:ext cx="2030053" cy="1922415"/>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8778" y="758499"/>
              <a:ext cx="2030053" cy="1922415"/>
            </a:xfrm>
            <a:prstGeom prst="rect">
              <a:avLst/>
            </a:prstGeom>
          </p:spPr>
        </p:pic>
      </p:grpSp>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4422" y="4117685"/>
            <a:ext cx="2177947" cy="790593"/>
          </a:xfrm>
          <a:prstGeom prst="rect">
            <a:avLst/>
          </a:prstGeom>
        </p:spPr>
      </p:pic>
      <p:pic>
        <p:nvPicPr>
          <p:cNvPr id="19" name="圖片 18"/>
          <p:cNvPicPr>
            <a:picLocks noChangeAspect="1"/>
          </p:cNvPicPr>
          <p:nvPr/>
        </p:nvPicPr>
        <p:blipFill rotWithShape="1">
          <a:blip r:embed="rId8"/>
          <a:srcRect b="2538"/>
          <a:stretch/>
        </p:blipFill>
        <p:spPr>
          <a:xfrm>
            <a:off x="8229600" y="3587773"/>
            <a:ext cx="3135449" cy="1741465"/>
          </a:xfrm>
          <a:prstGeom prst="rect">
            <a:avLst/>
          </a:prstGeom>
        </p:spPr>
      </p:pic>
      <p:pic>
        <p:nvPicPr>
          <p:cNvPr id="21" name="圖片 20"/>
          <p:cNvPicPr>
            <a:picLocks noChangeAspect="1"/>
          </p:cNvPicPr>
          <p:nvPr/>
        </p:nvPicPr>
        <p:blipFill rotWithShape="1">
          <a:blip r:embed="rId9" cstate="print">
            <a:extLst>
              <a:ext uri="{28A0092B-C50C-407E-A947-70E740481C1C}">
                <a14:useLocalDpi xmlns:a14="http://schemas.microsoft.com/office/drawing/2010/main" val="0"/>
              </a:ext>
            </a:extLst>
          </a:blip>
          <a:srcRect t="8739" b="404"/>
          <a:stretch/>
        </p:blipFill>
        <p:spPr>
          <a:xfrm>
            <a:off x="8229599" y="3587773"/>
            <a:ext cx="3135449" cy="1741465"/>
          </a:xfrm>
          <a:prstGeom prst="rect">
            <a:avLst/>
          </a:prstGeom>
        </p:spPr>
      </p:pic>
      <p:pic>
        <p:nvPicPr>
          <p:cNvPr id="9" name="圖片 8"/>
          <p:cNvPicPr>
            <a:picLocks noChangeAspect="1"/>
          </p:cNvPicPr>
          <p:nvPr/>
        </p:nvPicPr>
        <p:blipFill rotWithShape="1">
          <a:blip r:embed="rId10">
            <a:extLst>
              <a:ext uri="{28A0092B-C50C-407E-A947-70E740481C1C}">
                <a14:useLocalDpi xmlns:a14="http://schemas.microsoft.com/office/drawing/2010/main" val="0"/>
              </a:ext>
            </a:extLst>
          </a:blip>
          <a:srcRect l="13748" t="17871" r="25105" b="17871"/>
          <a:stretch/>
        </p:blipFill>
        <p:spPr>
          <a:xfrm>
            <a:off x="8248015" y="3587773"/>
            <a:ext cx="3117034" cy="1741465"/>
          </a:xfrm>
          <a:prstGeom prst="rect">
            <a:avLst/>
          </a:prstGeom>
        </p:spPr>
      </p:pic>
    </p:spTree>
    <p:extLst>
      <p:ext uri="{BB962C8B-B14F-4D97-AF65-F5344CB8AC3E}">
        <p14:creationId xmlns:p14="http://schemas.microsoft.com/office/powerpoint/2010/main" val="3298048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8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8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500"/>
                                        <p:tgtEl>
                                          <p:spTgt spid="4"/>
                                        </p:tgtEl>
                                      </p:cBhvr>
                                    </p:animEffect>
                                  </p:childTnLst>
                                </p:cTn>
                              </p:par>
                            </p:childTnLst>
                          </p:cTn>
                        </p:par>
                        <p:par>
                          <p:cTn id="34" fill="hold">
                            <p:stCondLst>
                              <p:cond delay="2000"/>
                            </p:stCondLst>
                            <p:childTnLst>
                              <p:par>
                                <p:cTn id="35" presetID="10" presetClass="entr" presetSubtype="0" fill="hold" nodeType="afterEffect">
                                  <p:stCondLst>
                                    <p:cond delay="6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400"/>
                                        <p:tgtEl>
                                          <p:spTgt spid="19"/>
                                        </p:tgtEl>
                                      </p:cBhvr>
                                    </p:animEffect>
                                  </p:childTnLst>
                                </p:cTn>
                              </p:par>
                            </p:childTnLst>
                          </p:cTn>
                        </p:par>
                        <p:par>
                          <p:cTn id="38" fill="hold">
                            <p:stCondLst>
                              <p:cond delay="4000"/>
                            </p:stCondLst>
                            <p:childTnLst>
                              <p:par>
                                <p:cTn id="39" presetID="10" presetClass="entr" presetSubtype="0" fill="hold" nodeType="afterEffect">
                                  <p:stCondLst>
                                    <p:cond delay="11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300"/>
                                        <p:tgtEl>
                                          <p:spTgt spid="21"/>
                                        </p:tgtEl>
                                      </p:cBhvr>
                                    </p:animEffect>
                                  </p:childTnLst>
                                </p:cTn>
                              </p:par>
                            </p:childTnLst>
                          </p:cTn>
                        </p:par>
                        <p:par>
                          <p:cTn id="42" fill="hold">
                            <p:stCondLst>
                              <p:cond delay="6400"/>
                            </p:stCondLst>
                            <p:childTnLst>
                              <p:par>
                                <p:cTn id="43" presetID="10" presetClass="entr" presetSubtype="0" fill="hold" nodeType="afterEffect">
                                  <p:stCondLst>
                                    <p:cond delay="11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15</a:t>
            </a:fld>
            <a:endParaRPr lang="zh-TW" altLang="en-US" dirty="0"/>
          </a:p>
        </p:txBody>
      </p:sp>
      <p:cxnSp>
        <p:nvCxnSpPr>
          <p:cNvPr id="3" name="直線接點 2"/>
          <p:cNvCxnSpPr/>
          <p:nvPr/>
        </p:nvCxnSpPr>
        <p:spPr>
          <a:xfrm>
            <a:off x="6121765" y="0"/>
            <a:ext cx="12042" cy="5069840"/>
          </a:xfrm>
          <a:prstGeom prst="line">
            <a:avLst/>
          </a:prstGeom>
          <a:ln w="19050">
            <a:solidFill>
              <a:srgbClr val="F0822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5731655" y="2363305"/>
            <a:ext cx="782320" cy="78232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smtClean="0"/>
              <a:t>4</a:t>
            </a:r>
            <a:endParaRPr lang="zh-TW" altLang="en-US" sz="3200" dirty="0"/>
          </a:p>
        </p:txBody>
      </p:sp>
      <p:sp>
        <p:nvSpPr>
          <p:cNvPr id="13" name="文字方塊 12"/>
          <p:cNvSpPr txBox="1"/>
          <p:nvPr/>
        </p:nvSpPr>
        <p:spPr>
          <a:xfrm>
            <a:off x="7184535" y="2411245"/>
            <a:ext cx="2113280" cy="430887"/>
          </a:xfrm>
          <a:prstGeom prst="rect">
            <a:avLst/>
          </a:prstGeom>
          <a:noFill/>
        </p:spPr>
        <p:txBody>
          <a:bodyPr wrap="square" rtlCol="0">
            <a:spAutoFit/>
          </a:bodyPr>
          <a:lstStyle/>
          <a:p>
            <a:r>
              <a:rPr lang="en-US" altLang="zh-TW" sz="2200" dirty="0" smtClean="0">
                <a:solidFill>
                  <a:schemeClr val="tx1">
                    <a:lumMod val="75000"/>
                    <a:lumOff val="25000"/>
                  </a:schemeClr>
                </a:solidFill>
              </a:rPr>
              <a:t>Testing &amp; Launch</a:t>
            </a:r>
            <a:endParaRPr lang="zh-TW" altLang="en-US" sz="2200" dirty="0">
              <a:solidFill>
                <a:schemeClr val="tx1">
                  <a:lumMod val="75000"/>
                  <a:lumOff val="25000"/>
                </a:schemeClr>
              </a:solidFill>
            </a:endParaRPr>
          </a:p>
        </p:txBody>
      </p:sp>
      <p:sp>
        <p:nvSpPr>
          <p:cNvPr id="14" name="文字方塊 13"/>
          <p:cNvSpPr txBox="1"/>
          <p:nvPr/>
        </p:nvSpPr>
        <p:spPr>
          <a:xfrm>
            <a:off x="7184535" y="2863759"/>
            <a:ext cx="4338320" cy="738664"/>
          </a:xfrm>
          <a:prstGeom prst="rect">
            <a:avLst/>
          </a:prstGeom>
          <a:noFill/>
        </p:spPr>
        <p:txBody>
          <a:bodyPr wrap="square" rtlCol="0">
            <a:spAutoFit/>
          </a:bodyPr>
          <a:lstStyle/>
          <a:p>
            <a:r>
              <a:rPr lang="en-US" altLang="zh-TW" sz="1400" spc="60" dirty="0" smtClean="0">
                <a:solidFill>
                  <a:schemeClr val="bg1">
                    <a:lumMod val="65000"/>
                  </a:schemeClr>
                </a:solidFill>
              </a:rPr>
              <a:t>During </a:t>
            </a:r>
            <a:r>
              <a:rPr lang="en-US" altLang="zh-TW" sz="1400" spc="60" dirty="0">
                <a:solidFill>
                  <a:schemeClr val="bg1">
                    <a:lumMod val="65000"/>
                  </a:schemeClr>
                </a:solidFill>
              </a:rPr>
              <a:t>the production </a:t>
            </a:r>
            <a:r>
              <a:rPr lang="en-US" altLang="zh-TW" sz="1400" spc="60" dirty="0" smtClean="0">
                <a:solidFill>
                  <a:schemeClr val="bg1">
                    <a:lumMod val="65000"/>
                  </a:schemeClr>
                </a:solidFill>
              </a:rPr>
              <a:t>process, We kept </a:t>
            </a:r>
            <a:r>
              <a:rPr lang="en-US" altLang="zh-TW" sz="1400" spc="60" dirty="0">
                <a:solidFill>
                  <a:schemeClr val="bg1">
                    <a:lumMod val="65000"/>
                  </a:schemeClr>
                </a:solidFill>
              </a:rPr>
              <a:t>testing and </a:t>
            </a:r>
            <a:r>
              <a:rPr lang="en-US" altLang="zh-TW" sz="1400" spc="60" dirty="0" smtClean="0">
                <a:solidFill>
                  <a:schemeClr val="bg1">
                    <a:lumMod val="65000"/>
                  </a:schemeClr>
                </a:solidFill>
              </a:rPr>
              <a:t>revising the game constantly to ensure  the fluency and quality of the game.</a:t>
            </a:r>
            <a:endParaRPr lang="zh-TW" altLang="en-US" sz="1400" spc="60" dirty="0">
              <a:solidFill>
                <a:schemeClr val="bg1">
                  <a:lumMod val="65000"/>
                </a:schemeClr>
              </a:solidFill>
            </a:endParaRPr>
          </a:p>
        </p:txBody>
      </p:sp>
      <p:cxnSp>
        <p:nvCxnSpPr>
          <p:cNvPr id="15" name="直線接點 14"/>
          <p:cNvCxnSpPr>
            <a:endCxn id="8" idx="2"/>
          </p:cNvCxnSpPr>
          <p:nvPr/>
        </p:nvCxnSpPr>
        <p:spPr>
          <a:xfrm>
            <a:off x="4038444" y="2754465"/>
            <a:ext cx="1693211"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1846" y="1945311"/>
            <a:ext cx="1708918" cy="1618307"/>
          </a:xfrm>
          <a:prstGeom prst="rect">
            <a:avLst/>
          </a:prstGeom>
        </p:spPr>
      </p:pic>
    </p:spTree>
    <p:extLst>
      <p:ext uri="{BB962C8B-B14F-4D97-AF65-F5344CB8AC3E}">
        <p14:creationId xmlns:p14="http://schemas.microsoft.com/office/powerpoint/2010/main" val="3069807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8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436350" y="305435"/>
            <a:ext cx="462409" cy="365125"/>
          </a:xfrm>
        </p:spPr>
        <p:txBody>
          <a:bodyPr/>
          <a:lstStyle/>
          <a:p>
            <a:fld id="{A0EDBECA-CDE6-495F-A757-2080B827131C}" type="slidenum">
              <a:rPr lang="zh-TW" altLang="en-US" smtClean="0"/>
              <a:pPr/>
              <a:t>16</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Some</a:t>
            </a:r>
            <a:r>
              <a:rPr lang="zh-TW" altLang="en-US" sz="4400" spc="-110" dirty="0" smtClean="0">
                <a:solidFill>
                  <a:schemeClr val="tx1">
                    <a:lumMod val="75000"/>
                    <a:lumOff val="25000"/>
                  </a:schemeClr>
                </a:solidFill>
              </a:rPr>
              <a:t> </a:t>
            </a:r>
            <a:r>
              <a:rPr lang="en-US" altLang="zh-TW" sz="4400" spc="-110" dirty="0" smtClean="0">
                <a:solidFill>
                  <a:srgbClr val="F08220"/>
                </a:solidFill>
              </a:rPr>
              <a:t>Frustration</a:t>
            </a:r>
            <a:endParaRPr lang="zh-TW" altLang="en-US" sz="44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Why we choose to make this game?</a:t>
            </a:r>
            <a:endParaRPr lang="zh-TW" altLang="en-US" sz="1400" dirty="0">
              <a:solidFill>
                <a:schemeClr val="bg1">
                  <a:lumMod val="65000"/>
                </a:schemeClr>
              </a:solidFill>
            </a:endParaRPr>
          </a:p>
        </p:txBody>
      </p:sp>
      <p:sp>
        <p:nvSpPr>
          <p:cNvPr id="6" name="文字方塊 5"/>
          <p:cNvSpPr txBox="1"/>
          <p:nvPr/>
        </p:nvSpPr>
        <p:spPr>
          <a:xfrm>
            <a:off x="2231305" y="4976008"/>
            <a:ext cx="1845088" cy="707886"/>
          </a:xfrm>
          <a:prstGeom prst="rect">
            <a:avLst/>
          </a:prstGeom>
          <a:noFill/>
        </p:spPr>
        <p:txBody>
          <a:bodyPr wrap="square" rtlCol="0">
            <a:spAutoFit/>
          </a:bodyPr>
          <a:lstStyle/>
          <a:p>
            <a:pPr algn="ctr"/>
            <a:r>
              <a:rPr lang="en-US" altLang="zh-TW" sz="2000" dirty="0" smtClean="0">
                <a:solidFill>
                  <a:schemeClr val="tx1">
                    <a:lumMod val="65000"/>
                    <a:lumOff val="35000"/>
                  </a:schemeClr>
                </a:solidFill>
              </a:rPr>
              <a:t>Hard To Find </a:t>
            </a:r>
            <a:r>
              <a:rPr lang="en-US" altLang="zh-TW" sz="2000" b="1" dirty="0" smtClean="0">
                <a:solidFill>
                  <a:schemeClr val="tx1">
                    <a:lumMod val="65000"/>
                    <a:lumOff val="35000"/>
                  </a:schemeClr>
                </a:solidFill>
              </a:rPr>
              <a:t>Special Effects </a:t>
            </a:r>
            <a:endParaRPr lang="zh-TW" altLang="en-US" sz="2000" b="1" dirty="0">
              <a:solidFill>
                <a:schemeClr val="tx1">
                  <a:lumMod val="65000"/>
                  <a:lumOff val="35000"/>
                </a:schemeClr>
              </a:solidFill>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515" y="2360670"/>
            <a:ext cx="2450669" cy="2450669"/>
          </a:xfrm>
          <a:prstGeom prst="rect">
            <a:avLst/>
          </a:prstGeom>
        </p:spPr>
      </p:pic>
      <p:pic>
        <p:nvPicPr>
          <p:cNvPr id="17" name="圖片 1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b="4986"/>
          <a:stretch/>
        </p:blipFill>
        <p:spPr>
          <a:xfrm>
            <a:off x="6221691" y="2582944"/>
            <a:ext cx="4206947" cy="2839103"/>
          </a:xfrm>
          <a:prstGeom prst="rect">
            <a:avLst/>
          </a:prstGeom>
        </p:spPr>
      </p:pic>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5898" y="2832171"/>
            <a:ext cx="3472869" cy="1659447"/>
          </a:xfrm>
          <a:prstGeom prst="rect">
            <a:avLst/>
          </a:prstGeom>
        </p:spPr>
      </p:pic>
      <p:pic>
        <p:nvPicPr>
          <p:cNvPr id="15" name="圖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5898" y="2756280"/>
            <a:ext cx="3472869" cy="1659447"/>
          </a:xfrm>
          <a:prstGeom prst="rect">
            <a:avLst/>
          </a:prstGeom>
        </p:spPr>
      </p:pic>
      <p:cxnSp>
        <p:nvCxnSpPr>
          <p:cNvPr id="18" name="直線接點 17"/>
          <p:cNvCxnSpPr/>
          <p:nvPr/>
        </p:nvCxnSpPr>
        <p:spPr>
          <a:xfrm>
            <a:off x="4379184" y="5505450"/>
            <a:ext cx="4996123" cy="0"/>
          </a:xfrm>
          <a:prstGeom prst="line">
            <a:avLst/>
          </a:prstGeom>
          <a:ln w="12700">
            <a:solidFill>
              <a:schemeClr val="bg1">
                <a:lumMod val="50000"/>
              </a:schemeClr>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576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436350" y="305435"/>
            <a:ext cx="462409" cy="365125"/>
          </a:xfrm>
        </p:spPr>
        <p:txBody>
          <a:bodyPr/>
          <a:lstStyle/>
          <a:p>
            <a:fld id="{A0EDBECA-CDE6-495F-A757-2080B827131C}" type="slidenum">
              <a:rPr lang="zh-TW" altLang="en-US" smtClean="0"/>
              <a:pPr/>
              <a:t>17</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Some</a:t>
            </a:r>
            <a:r>
              <a:rPr lang="zh-TW" altLang="en-US" sz="4400" spc="-110" dirty="0" smtClean="0">
                <a:solidFill>
                  <a:schemeClr val="tx1">
                    <a:lumMod val="75000"/>
                    <a:lumOff val="25000"/>
                  </a:schemeClr>
                </a:solidFill>
              </a:rPr>
              <a:t> </a:t>
            </a:r>
            <a:r>
              <a:rPr lang="en-US" altLang="zh-TW" sz="4400" spc="-110" dirty="0" smtClean="0">
                <a:solidFill>
                  <a:srgbClr val="F08220"/>
                </a:solidFill>
              </a:rPr>
              <a:t>Frustration</a:t>
            </a:r>
            <a:endParaRPr lang="zh-TW" altLang="en-US" sz="44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Why we choose to make this game?</a:t>
            </a:r>
            <a:endParaRPr lang="zh-TW" altLang="en-US" sz="1400" dirty="0">
              <a:solidFill>
                <a:schemeClr val="bg1">
                  <a:lumMod val="65000"/>
                </a:schemeClr>
              </a:solidFill>
            </a:endParaRPr>
          </a:p>
        </p:txBody>
      </p:sp>
      <p:sp>
        <p:nvSpPr>
          <p:cNvPr id="6" name="文字方塊 5"/>
          <p:cNvSpPr txBox="1"/>
          <p:nvPr/>
        </p:nvSpPr>
        <p:spPr>
          <a:xfrm>
            <a:off x="2231305" y="4976008"/>
            <a:ext cx="1845088" cy="707886"/>
          </a:xfrm>
          <a:prstGeom prst="rect">
            <a:avLst/>
          </a:prstGeom>
          <a:noFill/>
        </p:spPr>
        <p:txBody>
          <a:bodyPr wrap="square" rtlCol="0">
            <a:spAutoFit/>
          </a:bodyPr>
          <a:lstStyle/>
          <a:p>
            <a:pPr algn="ctr"/>
            <a:r>
              <a:rPr lang="en-US" altLang="zh-TW" sz="2000" dirty="0" smtClean="0">
                <a:solidFill>
                  <a:schemeClr val="tx1">
                    <a:lumMod val="65000"/>
                    <a:lumOff val="35000"/>
                  </a:schemeClr>
                </a:solidFill>
              </a:rPr>
              <a:t>Hard To Find </a:t>
            </a:r>
            <a:r>
              <a:rPr lang="en-US" altLang="zh-TW" sz="2000" b="1" dirty="0" smtClean="0">
                <a:solidFill>
                  <a:schemeClr val="tx1">
                    <a:lumMod val="65000"/>
                    <a:lumOff val="35000"/>
                  </a:schemeClr>
                </a:solidFill>
              </a:rPr>
              <a:t>Special Effects </a:t>
            </a:r>
            <a:endParaRPr lang="zh-TW" altLang="en-US" sz="2000" b="1" dirty="0">
              <a:solidFill>
                <a:schemeClr val="tx1">
                  <a:lumMod val="65000"/>
                  <a:lumOff val="35000"/>
                </a:schemeClr>
              </a:solidFill>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515" y="2360670"/>
            <a:ext cx="2450669" cy="2450669"/>
          </a:xfrm>
          <a:prstGeom prst="rect">
            <a:avLst/>
          </a:prstGeom>
        </p:spPr>
      </p:pic>
      <p:pic>
        <p:nvPicPr>
          <p:cNvPr id="17" name="圖片 1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b="4986"/>
          <a:stretch/>
        </p:blipFill>
        <p:spPr>
          <a:xfrm>
            <a:off x="6221691" y="2582944"/>
            <a:ext cx="4206947" cy="2839103"/>
          </a:xfrm>
          <a:prstGeom prst="rect">
            <a:avLst/>
          </a:prstGeom>
        </p:spPr>
      </p:pic>
      <p:cxnSp>
        <p:nvCxnSpPr>
          <p:cNvPr id="18" name="直線接點 17"/>
          <p:cNvCxnSpPr/>
          <p:nvPr/>
        </p:nvCxnSpPr>
        <p:spPr>
          <a:xfrm>
            <a:off x="4379184" y="5505450"/>
            <a:ext cx="4996123" cy="0"/>
          </a:xfrm>
          <a:prstGeom prst="line">
            <a:avLst/>
          </a:prstGeom>
          <a:ln w="12700">
            <a:solidFill>
              <a:schemeClr val="bg1">
                <a:lumMod val="50000"/>
              </a:schemeClr>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圖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5898" y="2784561"/>
            <a:ext cx="3472870" cy="1735338"/>
          </a:xfrm>
          <a:prstGeom prst="rect">
            <a:avLst/>
          </a:prstGeom>
        </p:spPr>
      </p:pic>
    </p:spTree>
    <p:extLst>
      <p:ext uri="{BB962C8B-B14F-4D97-AF65-F5344CB8AC3E}">
        <p14:creationId xmlns:p14="http://schemas.microsoft.com/office/powerpoint/2010/main" val="490627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445875" y="305435"/>
            <a:ext cx="462409" cy="365125"/>
          </a:xfrm>
        </p:spPr>
        <p:txBody>
          <a:bodyPr/>
          <a:lstStyle/>
          <a:p>
            <a:fld id="{A0EDBECA-CDE6-495F-A757-2080B827131C}" type="slidenum">
              <a:rPr lang="zh-TW" altLang="en-US" smtClean="0"/>
              <a:pPr/>
              <a:t>18</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Some</a:t>
            </a:r>
            <a:r>
              <a:rPr lang="zh-TW" altLang="en-US" sz="4400" spc="-110" dirty="0" smtClean="0">
                <a:solidFill>
                  <a:schemeClr val="tx1">
                    <a:lumMod val="75000"/>
                    <a:lumOff val="25000"/>
                  </a:schemeClr>
                </a:solidFill>
              </a:rPr>
              <a:t> </a:t>
            </a:r>
            <a:r>
              <a:rPr lang="en-US" altLang="zh-TW" sz="4400" spc="-110" dirty="0" smtClean="0">
                <a:solidFill>
                  <a:srgbClr val="F08220"/>
                </a:solidFill>
              </a:rPr>
              <a:t>Frustration</a:t>
            </a:r>
            <a:endParaRPr lang="zh-TW" altLang="en-US" sz="44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Why we choose to make this game?</a:t>
            </a:r>
            <a:endParaRPr lang="zh-TW" altLang="en-US" sz="1400" dirty="0">
              <a:solidFill>
                <a:schemeClr val="bg1">
                  <a:lumMod val="65000"/>
                </a:schemeClr>
              </a:solidFill>
            </a:endParaRPr>
          </a:p>
        </p:txBody>
      </p:sp>
      <p:sp>
        <p:nvSpPr>
          <p:cNvPr id="6" name="文字方塊 5"/>
          <p:cNvSpPr txBox="1"/>
          <p:nvPr/>
        </p:nvSpPr>
        <p:spPr>
          <a:xfrm>
            <a:off x="2231305" y="4976008"/>
            <a:ext cx="1845088" cy="707886"/>
          </a:xfrm>
          <a:prstGeom prst="rect">
            <a:avLst/>
          </a:prstGeom>
          <a:noFill/>
        </p:spPr>
        <p:txBody>
          <a:bodyPr wrap="square" rtlCol="0">
            <a:spAutoFit/>
          </a:bodyPr>
          <a:lstStyle/>
          <a:p>
            <a:pPr algn="ctr"/>
            <a:r>
              <a:rPr lang="en-US" altLang="zh-TW" sz="2000" dirty="0" smtClean="0">
                <a:solidFill>
                  <a:schemeClr val="tx1">
                    <a:lumMod val="65000"/>
                    <a:lumOff val="35000"/>
                  </a:schemeClr>
                </a:solidFill>
              </a:rPr>
              <a:t>Hard To Find </a:t>
            </a:r>
            <a:r>
              <a:rPr lang="en-US" altLang="zh-TW" sz="2000" b="1" dirty="0" smtClean="0">
                <a:solidFill>
                  <a:schemeClr val="tx1">
                    <a:lumMod val="65000"/>
                    <a:lumOff val="35000"/>
                  </a:schemeClr>
                </a:solidFill>
              </a:rPr>
              <a:t>Special Effects </a:t>
            </a:r>
            <a:endParaRPr lang="zh-TW" altLang="en-US" sz="2000" b="1" dirty="0">
              <a:solidFill>
                <a:schemeClr val="tx1">
                  <a:lumMod val="65000"/>
                  <a:lumOff val="35000"/>
                </a:schemeClr>
              </a:solidFill>
            </a:endParaRPr>
          </a:p>
        </p:txBody>
      </p:sp>
      <p:sp>
        <p:nvSpPr>
          <p:cNvPr id="7" name="文字方塊 6"/>
          <p:cNvSpPr txBox="1"/>
          <p:nvPr/>
        </p:nvSpPr>
        <p:spPr>
          <a:xfrm>
            <a:off x="5088281" y="4976008"/>
            <a:ext cx="2040184" cy="400110"/>
          </a:xfrm>
          <a:prstGeom prst="rect">
            <a:avLst/>
          </a:prstGeom>
          <a:noFill/>
        </p:spPr>
        <p:txBody>
          <a:bodyPr wrap="square" rtlCol="0">
            <a:spAutoFit/>
          </a:bodyPr>
          <a:lstStyle/>
          <a:p>
            <a:pPr algn="ctr"/>
            <a:r>
              <a:rPr lang="en-US" altLang="zh-TW" sz="2000" dirty="0" smtClean="0">
                <a:solidFill>
                  <a:schemeClr val="tx1">
                    <a:lumMod val="65000"/>
                    <a:lumOff val="35000"/>
                  </a:schemeClr>
                </a:solidFill>
              </a:rPr>
              <a:t>Hard To Find </a:t>
            </a:r>
            <a:r>
              <a:rPr lang="en-US" altLang="zh-TW" sz="2000" b="1" dirty="0" smtClean="0">
                <a:solidFill>
                  <a:schemeClr val="tx1">
                    <a:lumMod val="65000"/>
                    <a:lumOff val="35000"/>
                  </a:schemeClr>
                </a:solidFill>
              </a:rPr>
              <a:t>Bugs</a:t>
            </a:r>
            <a:endParaRPr lang="zh-TW" altLang="en-US" sz="2000" b="1" dirty="0">
              <a:solidFill>
                <a:schemeClr val="tx1">
                  <a:lumMod val="65000"/>
                  <a:lumOff val="35000"/>
                </a:schemeClr>
              </a:solidFill>
            </a:endParaRPr>
          </a:p>
        </p:txBody>
      </p:sp>
      <p:sp>
        <p:nvSpPr>
          <p:cNvPr id="8" name="文字方塊 7"/>
          <p:cNvSpPr txBox="1"/>
          <p:nvPr/>
        </p:nvSpPr>
        <p:spPr>
          <a:xfrm>
            <a:off x="7702331" y="4976008"/>
            <a:ext cx="2559954" cy="1015663"/>
          </a:xfrm>
          <a:prstGeom prst="rect">
            <a:avLst/>
          </a:prstGeom>
          <a:noFill/>
        </p:spPr>
        <p:txBody>
          <a:bodyPr wrap="square" rtlCol="0">
            <a:spAutoFit/>
          </a:bodyPr>
          <a:lstStyle/>
          <a:p>
            <a:pPr algn="ctr"/>
            <a:r>
              <a:rPr lang="en-US" altLang="zh-TW" sz="2000" b="1" dirty="0" smtClean="0">
                <a:solidFill>
                  <a:schemeClr val="tx1">
                    <a:lumMod val="65000"/>
                    <a:lumOff val="35000"/>
                  </a:schemeClr>
                </a:solidFill>
              </a:rPr>
              <a:t>Gap</a:t>
            </a:r>
            <a:r>
              <a:rPr lang="en-US" altLang="zh-TW" sz="2000" dirty="0" smtClean="0">
                <a:solidFill>
                  <a:schemeClr val="tx1">
                    <a:lumMod val="65000"/>
                    <a:lumOff val="35000"/>
                  </a:schemeClr>
                </a:solidFill>
              </a:rPr>
              <a:t> Between Expectation And Reality</a:t>
            </a:r>
            <a:endParaRPr lang="zh-TW" altLang="en-US" sz="2000" dirty="0">
              <a:solidFill>
                <a:schemeClr val="tx1">
                  <a:lumMod val="65000"/>
                  <a:lumOff val="35000"/>
                </a:schemeClr>
              </a:solidFill>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515" y="2360670"/>
            <a:ext cx="2450669" cy="2450669"/>
          </a:xfrm>
          <a:prstGeom prst="rect">
            <a:avLst/>
          </a:prstGeom>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1687" y="2360671"/>
            <a:ext cx="2453372" cy="2453372"/>
          </a:xfrm>
          <a:prstGeom prst="rect">
            <a:avLst/>
          </a:prstGeom>
        </p:spPr>
      </p:pic>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5622" y="2360671"/>
            <a:ext cx="2453373" cy="2453373"/>
          </a:xfrm>
          <a:prstGeom prst="rect">
            <a:avLst/>
          </a:prstGeom>
        </p:spPr>
      </p:pic>
      <p:pic>
        <p:nvPicPr>
          <p:cNvPr id="12" name="圖片 11"/>
          <p:cNvPicPr>
            <a:picLocks noChangeAspect="1"/>
          </p:cNvPicPr>
          <p:nvPr/>
        </p:nvPicPr>
        <p:blipFill>
          <a:blip r:embed="rId6" cstate="print">
            <a:grayscl/>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28515" y="2360669"/>
            <a:ext cx="2450669" cy="2450669"/>
          </a:xfrm>
          <a:prstGeom prst="rect">
            <a:avLst/>
          </a:prstGeom>
        </p:spPr>
      </p:pic>
      <p:pic>
        <p:nvPicPr>
          <p:cNvPr id="14" name="圖片 1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1687" y="2360671"/>
            <a:ext cx="2453372" cy="2453372"/>
          </a:xfrm>
          <a:prstGeom prst="rect">
            <a:avLst/>
          </a:prstGeom>
        </p:spPr>
      </p:pic>
    </p:spTree>
    <p:extLst>
      <p:ext uri="{BB962C8B-B14F-4D97-AF65-F5344CB8AC3E}">
        <p14:creationId xmlns:p14="http://schemas.microsoft.com/office/powerpoint/2010/main" val="4305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3" cstate="print">
            <a:extLst>
              <a:ext uri="{28A0092B-C50C-407E-A947-70E740481C1C}">
                <a14:useLocalDpi xmlns:a14="http://schemas.microsoft.com/office/drawing/2010/main" val="0"/>
              </a:ext>
            </a:extLst>
          </a:blip>
          <a:srcRect l="1553" b="704"/>
          <a:stretch/>
        </p:blipFill>
        <p:spPr>
          <a:xfrm>
            <a:off x="0" y="142875"/>
            <a:ext cx="12001500" cy="6810375"/>
          </a:xfrm>
          <a:prstGeom prst="rect">
            <a:avLst/>
          </a:prstGeom>
        </p:spPr>
      </p:pic>
      <p:sp>
        <p:nvSpPr>
          <p:cNvPr id="2" name="投影片編號版面配置區 1"/>
          <p:cNvSpPr>
            <a:spLocks noGrp="1"/>
          </p:cNvSpPr>
          <p:nvPr>
            <p:ph type="sldNum" sz="quarter" idx="12"/>
          </p:nvPr>
        </p:nvSpPr>
        <p:spPr>
          <a:xfrm>
            <a:off x="11445875" y="305435"/>
            <a:ext cx="462409" cy="365125"/>
          </a:xfrm>
        </p:spPr>
        <p:txBody>
          <a:bodyPr/>
          <a:lstStyle/>
          <a:p>
            <a:fld id="{A0EDBECA-CDE6-495F-A757-2080B827131C}" type="slidenum">
              <a:rPr lang="zh-TW" altLang="en-US" smtClean="0"/>
              <a:pPr/>
              <a:t>19</a:t>
            </a:fld>
            <a:endParaRPr lang="zh-TW" altLang="en-US" dirty="0"/>
          </a:p>
        </p:txBody>
      </p:sp>
      <p:sp>
        <p:nvSpPr>
          <p:cNvPr id="3" name="文字方塊 2"/>
          <p:cNvSpPr txBox="1"/>
          <p:nvPr/>
        </p:nvSpPr>
        <p:spPr>
          <a:xfrm>
            <a:off x="3094942" y="486137"/>
            <a:ext cx="5798916" cy="769441"/>
          </a:xfrm>
          <a:prstGeom prst="rect">
            <a:avLst/>
          </a:prstGeom>
          <a:noFill/>
        </p:spPr>
        <p:txBody>
          <a:bodyPr wrap="square" rtlCol="0">
            <a:spAutoFit/>
          </a:bodyPr>
          <a:lstStyle/>
          <a:p>
            <a:pPr algn="ctr"/>
            <a:r>
              <a:rPr lang="en-US" altLang="zh-TW" sz="4400" spc="-110" dirty="0" smtClean="0">
                <a:solidFill>
                  <a:schemeClr val="tx1">
                    <a:lumMod val="75000"/>
                    <a:lumOff val="25000"/>
                  </a:schemeClr>
                </a:solidFill>
              </a:rPr>
              <a:t>Our</a:t>
            </a:r>
            <a:r>
              <a:rPr lang="zh-TW" altLang="en-US" sz="4400" spc="-110" dirty="0" smtClean="0">
                <a:solidFill>
                  <a:schemeClr val="tx1">
                    <a:lumMod val="75000"/>
                    <a:lumOff val="25000"/>
                  </a:schemeClr>
                </a:solidFill>
              </a:rPr>
              <a:t> </a:t>
            </a:r>
            <a:r>
              <a:rPr lang="en-US" altLang="zh-TW" sz="4400" spc="-110" dirty="0" smtClean="0">
                <a:solidFill>
                  <a:srgbClr val="F08220"/>
                </a:solidFill>
              </a:rPr>
              <a:t>Future</a:t>
            </a:r>
            <a:r>
              <a:rPr lang="zh-TW" altLang="en-US" sz="4400" spc="-110" dirty="0" smtClean="0">
                <a:solidFill>
                  <a:schemeClr val="tx1">
                    <a:lumMod val="75000"/>
                    <a:lumOff val="25000"/>
                  </a:schemeClr>
                </a:solidFill>
              </a:rPr>
              <a:t> </a:t>
            </a:r>
            <a:r>
              <a:rPr lang="en-US" altLang="zh-TW" sz="4400" spc="-110" dirty="0" smtClean="0">
                <a:solidFill>
                  <a:srgbClr val="F08220"/>
                </a:solidFill>
              </a:rPr>
              <a:t>Work</a:t>
            </a:r>
            <a:endParaRPr lang="zh-TW" altLang="en-US" sz="44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65000"/>
                  </a:schemeClr>
                </a:solidFill>
              </a:rPr>
              <a:t>Why we choose to make this game?</a:t>
            </a:r>
            <a:endParaRPr lang="zh-TW" altLang="en-US" sz="1400" dirty="0">
              <a:solidFill>
                <a:schemeClr val="bg1">
                  <a:lumMod val="65000"/>
                </a:schemeClr>
              </a:solidFill>
            </a:endParaRPr>
          </a:p>
        </p:txBody>
      </p:sp>
      <p:sp>
        <p:nvSpPr>
          <p:cNvPr id="6" name="文字方塊 5"/>
          <p:cNvSpPr txBox="1"/>
          <p:nvPr/>
        </p:nvSpPr>
        <p:spPr>
          <a:xfrm>
            <a:off x="919188" y="3896466"/>
            <a:ext cx="2288148" cy="521233"/>
          </a:xfrm>
          <a:prstGeom prst="rect">
            <a:avLst/>
          </a:prstGeom>
          <a:noFill/>
        </p:spPr>
        <p:txBody>
          <a:bodyPr wrap="square" rtlCol="0">
            <a:spAutoFit/>
          </a:bodyPr>
          <a:lstStyle/>
          <a:p>
            <a:pPr algn="r">
              <a:lnSpc>
                <a:spcPts val="1700"/>
              </a:lnSpc>
            </a:pPr>
            <a:r>
              <a:rPr lang="en-US" altLang="zh-TW" sz="1400" dirty="0" smtClean="0">
                <a:solidFill>
                  <a:schemeClr val="tx1">
                    <a:lumMod val="65000"/>
                    <a:lumOff val="35000"/>
                  </a:schemeClr>
                </a:solidFill>
              </a:rPr>
              <a:t>Make </a:t>
            </a:r>
            <a:r>
              <a:rPr lang="en-US" altLang="zh-TW" sz="1400" b="1" dirty="0" smtClean="0">
                <a:solidFill>
                  <a:schemeClr val="tx1">
                    <a:lumMod val="65000"/>
                    <a:lumOff val="35000"/>
                  </a:schemeClr>
                </a:solidFill>
              </a:rPr>
              <a:t>More</a:t>
            </a:r>
            <a:r>
              <a:rPr lang="en-US" altLang="zh-TW" sz="1400" dirty="0" smtClean="0">
                <a:solidFill>
                  <a:schemeClr val="tx1">
                    <a:lumMod val="65000"/>
                    <a:lumOff val="35000"/>
                  </a:schemeClr>
                </a:solidFill>
              </a:rPr>
              <a:t> Pokémon and Special Effects</a:t>
            </a:r>
            <a:endParaRPr lang="zh-TW" altLang="en-US" sz="1400" b="1" dirty="0">
              <a:solidFill>
                <a:schemeClr val="tx1">
                  <a:lumMod val="65000"/>
                  <a:lumOff val="35000"/>
                </a:schemeClr>
              </a:solidFill>
            </a:endParaRPr>
          </a:p>
        </p:txBody>
      </p:sp>
      <p:sp>
        <p:nvSpPr>
          <p:cNvPr id="7" name="文字方塊 6"/>
          <p:cNvSpPr txBox="1"/>
          <p:nvPr/>
        </p:nvSpPr>
        <p:spPr>
          <a:xfrm>
            <a:off x="6954022" y="5647985"/>
            <a:ext cx="2566054" cy="521233"/>
          </a:xfrm>
          <a:prstGeom prst="rect">
            <a:avLst/>
          </a:prstGeom>
          <a:noFill/>
        </p:spPr>
        <p:txBody>
          <a:bodyPr wrap="square" rtlCol="0">
            <a:spAutoFit/>
          </a:bodyPr>
          <a:lstStyle/>
          <a:p>
            <a:pPr>
              <a:lnSpc>
                <a:spcPts val="1700"/>
              </a:lnSpc>
            </a:pPr>
            <a:r>
              <a:rPr lang="en-US" altLang="zh-TW" sz="1400" dirty="0" smtClean="0">
                <a:solidFill>
                  <a:schemeClr val="tx1">
                    <a:lumMod val="65000"/>
                    <a:lumOff val="35000"/>
                  </a:schemeClr>
                </a:solidFill>
              </a:rPr>
              <a:t>More Detailed Motion</a:t>
            </a:r>
          </a:p>
          <a:p>
            <a:pPr>
              <a:lnSpc>
                <a:spcPts val="1700"/>
              </a:lnSpc>
            </a:pPr>
            <a:r>
              <a:rPr lang="en-US" altLang="zh-TW" sz="1400" dirty="0" smtClean="0">
                <a:solidFill>
                  <a:schemeClr val="tx1">
                    <a:lumMod val="65000"/>
                    <a:lumOff val="35000"/>
                  </a:schemeClr>
                </a:solidFill>
              </a:rPr>
              <a:t>Vivid Expression, Lifelike </a:t>
            </a:r>
            <a:r>
              <a:rPr lang="en-US" altLang="zh-TW" sz="1400" dirty="0">
                <a:solidFill>
                  <a:schemeClr val="tx1">
                    <a:lumMod val="65000"/>
                    <a:lumOff val="35000"/>
                  </a:schemeClr>
                </a:solidFill>
              </a:rPr>
              <a:t>sound</a:t>
            </a:r>
            <a:endParaRPr lang="zh-TW" altLang="en-US" sz="1400" dirty="0">
              <a:solidFill>
                <a:schemeClr val="tx1">
                  <a:lumMod val="65000"/>
                  <a:lumOff val="35000"/>
                </a:schemeClr>
              </a:solidFill>
            </a:endParaRPr>
          </a:p>
        </p:txBody>
      </p:sp>
      <p:sp>
        <p:nvSpPr>
          <p:cNvPr id="8" name="文字方塊 7"/>
          <p:cNvSpPr txBox="1"/>
          <p:nvPr/>
        </p:nvSpPr>
        <p:spPr>
          <a:xfrm>
            <a:off x="9194499" y="1890677"/>
            <a:ext cx="2410550" cy="523220"/>
          </a:xfrm>
          <a:prstGeom prst="rect">
            <a:avLst/>
          </a:prstGeom>
          <a:noFill/>
        </p:spPr>
        <p:txBody>
          <a:bodyPr wrap="square" rtlCol="0">
            <a:spAutoFit/>
          </a:bodyPr>
          <a:lstStyle/>
          <a:p>
            <a:r>
              <a:rPr lang="en-US" altLang="zh-TW" sz="2800" b="1" spc="-30" dirty="0" smtClean="0">
                <a:solidFill>
                  <a:srgbClr val="F39E57"/>
                </a:solidFill>
              </a:rPr>
              <a:t>03 </a:t>
            </a:r>
            <a:r>
              <a:rPr lang="en-US" altLang="zh-TW" sz="2000" b="1" spc="-30" dirty="0" smtClean="0">
                <a:solidFill>
                  <a:srgbClr val="F39E57"/>
                </a:solidFill>
              </a:rPr>
              <a:t> Multiplayer</a:t>
            </a:r>
            <a:endParaRPr lang="zh-TW" altLang="en-US" sz="2000" spc="-30" dirty="0">
              <a:solidFill>
                <a:srgbClr val="F39E57"/>
              </a:solidFill>
            </a:endParaRPr>
          </a:p>
        </p:txBody>
      </p:sp>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661" y="3238150"/>
            <a:ext cx="1352217" cy="1316633"/>
          </a:xfrm>
          <a:prstGeom prst="rect">
            <a:avLst/>
          </a:prstGeom>
          <a:effectLst>
            <a:outerShdw blurRad="50800" dist="38100" dir="2700000" algn="tl" rotWithShape="0">
              <a:prstClr val="black">
                <a:alpha val="40000"/>
              </a:prstClr>
            </a:outerShdw>
          </a:effectLst>
        </p:spPr>
      </p:pic>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1859" y="4850621"/>
            <a:ext cx="1352217" cy="1316633"/>
          </a:xfrm>
          <a:prstGeom prst="rect">
            <a:avLst/>
          </a:prstGeom>
          <a:effectLst>
            <a:outerShdw blurRad="50800" dist="38100" dir="13500000" algn="br" rotWithShape="0">
              <a:prstClr val="black">
                <a:alpha val="40000"/>
              </a:prstClr>
            </a:outerShdw>
          </a:effectLst>
        </p:spPr>
      </p:pic>
      <p:sp>
        <p:nvSpPr>
          <p:cNvPr id="16" name="矩形 15"/>
          <p:cNvSpPr/>
          <p:nvPr/>
        </p:nvSpPr>
        <p:spPr>
          <a:xfrm>
            <a:off x="6487921" y="5139605"/>
            <a:ext cx="2766655" cy="523220"/>
          </a:xfrm>
          <a:prstGeom prst="rect">
            <a:avLst/>
          </a:prstGeom>
        </p:spPr>
        <p:txBody>
          <a:bodyPr wrap="none">
            <a:spAutoFit/>
          </a:bodyPr>
          <a:lstStyle/>
          <a:p>
            <a:r>
              <a:rPr lang="en-US" altLang="zh-TW" sz="2800" b="1" spc="-30" dirty="0" smtClean="0">
                <a:solidFill>
                  <a:srgbClr val="AB540D"/>
                </a:solidFill>
              </a:rPr>
              <a:t>02</a:t>
            </a:r>
            <a:r>
              <a:rPr lang="en-US" altLang="zh-TW" sz="2000" b="1" spc="-30" dirty="0" smtClean="0">
                <a:solidFill>
                  <a:srgbClr val="AB540D"/>
                </a:solidFill>
              </a:rPr>
              <a:t>  Animation </a:t>
            </a:r>
            <a:r>
              <a:rPr lang="en-US" altLang="zh-TW" sz="2000" b="1" spc="-30" dirty="0">
                <a:solidFill>
                  <a:srgbClr val="AB540D"/>
                </a:solidFill>
              </a:rPr>
              <a:t>Optimize </a:t>
            </a:r>
            <a:endParaRPr lang="en-US" altLang="zh-TW" sz="2000" spc="-30" dirty="0">
              <a:solidFill>
                <a:srgbClr val="AB540D"/>
              </a:solidFill>
            </a:endParaRPr>
          </a:p>
        </p:txBody>
      </p:sp>
      <p:sp>
        <p:nvSpPr>
          <p:cNvPr id="17" name="矩形 16"/>
          <p:cNvSpPr/>
          <p:nvPr/>
        </p:nvSpPr>
        <p:spPr>
          <a:xfrm>
            <a:off x="424202" y="3441869"/>
            <a:ext cx="2783134" cy="523220"/>
          </a:xfrm>
          <a:prstGeom prst="rect">
            <a:avLst/>
          </a:prstGeom>
        </p:spPr>
        <p:txBody>
          <a:bodyPr wrap="none">
            <a:spAutoFit/>
          </a:bodyPr>
          <a:lstStyle/>
          <a:p>
            <a:pPr algn="r"/>
            <a:r>
              <a:rPr lang="en-US" altLang="zh-TW" sz="2800" b="1" spc="-30" dirty="0">
                <a:solidFill>
                  <a:srgbClr val="EF8123"/>
                </a:solidFill>
              </a:rPr>
              <a:t>01</a:t>
            </a:r>
            <a:r>
              <a:rPr lang="en-US" altLang="zh-TW" sz="2000" b="1" spc="-30" dirty="0">
                <a:solidFill>
                  <a:srgbClr val="EF8123"/>
                </a:solidFill>
              </a:rPr>
              <a:t>  Increase the number</a:t>
            </a:r>
            <a:endParaRPr lang="en-US" altLang="zh-TW" sz="2000" spc="-30" dirty="0">
              <a:solidFill>
                <a:srgbClr val="EF8123"/>
              </a:solidFill>
            </a:endParaRPr>
          </a:p>
        </p:txBody>
      </p:sp>
      <p:pic>
        <p:nvPicPr>
          <p:cNvPr id="20" name="圖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7828" y="1779854"/>
            <a:ext cx="1294801" cy="1260725"/>
          </a:xfrm>
          <a:prstGeom prst="rect">
            <a:avLst/>
          </a:prstGeom>
          <a:effectLst>
            <a:outerShdw blurRad="63500" sx="102000" sy="102000" algn="ctr" rotWithShape="0">
              <a:prstClr val="black">
                <a:alpha val="40000"/>
              </a:prstClr>
            </a:outerShdw>
          </a:effectLst>
        </p:spPr>
      </p:pic>
      <p:sp>
        <p:nvSpPr>
          <p:cNvPr id="21" name="文字方塊 20"/>
          <p:cNvSpPr txBox="1"/>
          <p:nvPr/>
        </p:nvSpPr>
        <p:spPr>
          <a:xfrm>
            <a:off x="9685794" y="2410216"/>
            <a:ext cx="2163306" cy="528350"/>
          </a:xfrm>
          <a:prstGeom prst="rect">
            <a:avLst/>
          </a:prstGeom>
          <a:noFill/>
        </p:spPr>
        <p:txBody>
          <a:bodyPr wrap="square" rtlCol="0">
            <a:spAutoFit/>
          </a:bodyPr>
          <a:lstStyle/>
          <a:p>
            <a:pPr>
              <a:lnSpc>
                <a:spcPts val="1700"/>
              </a:lnSpc>
            </a:pPr>
            <a:r>
              <a:rPr lang="en-US" altLang="zh-TW" sz="1300" spc="-30" dirty="0" smtClean="0">
                <a:solidFill>
                  <a:schemeClr val="tx1">
                    <a:lumMod val="65000"/>
                    <a:lumOff val="35000"/>
                  </a:schemeClr>
                </a:solidFill>
              </a:rPr>
              <a:t>The Form of Multi-battle Can Let  More People Play Together.</a:t>
            </a:r>
            <a:endParaRPr lang="zh-TW" altLang="en-US" sz="1300" spc="-30" dirty="0">
              <a:solidFill>
                <a:schemeClr val="tx1">
                  <a:lumMod val="65000"/>
                  <a:lumOff val="35000"/>
                </a:schemeClr>
              </a:solidFill>
            </a:endParaRPr>
          </a:p>
        </p:txBody>
      </p:sp>
    </p:spTree>
    <p:extLst>
      <p:ext uri="{BB962C8B-B14F-4D97-AF65-F5344CB8AC3E}">
        <p14:creationId xmlns:p14="http://schemas.microsoft.com/office/powerpoint/2010/main" val="831461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00"/>
                                        <p:tgtEl>
                                          <p:spTgt spid="9"/>
                                        </p:tgtEl>
                                      </p:cBhvr>
                                    </p:animEffect>
                                  </p:childTnLst>
                                </p:cTn>
                              </p:par>
                              <p:par>
                                <p:cTn id="8" presetID="42" presetClass="entr" presetSubtype="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750"/>
                            </p:stCondLst>
                            <p:childTnLst>
                              <p:par>
                                <p:cTn id="14" presetID="22" presetClass="entr" presetSubtype="2"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par>
                          <p:cTn id="17" fill="hold">
                            <p:stCondLst>
                              <p:cond delay="225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 calcmode="lin" valueType="num">
                                      <p:cBhvr>
                                        <p:cTn id="26" dur="750" fill="hold"/>
                                        <p:tgtEl>
                                          <p:spTgt spid="11"/>
                                        </p:tgtEl>
                                        <p:attrNameLst>
                                          <p:attrName>ppt_x</p:attrName>
                                        </p:attrNameLst>
                                      </p:cBhvr>
                                      <p:tavLst>
                                        <p:tav tm="0">
                                          <p:val>
                                            <p:strVal val="#ppt_x"/>
                                          </p:val>
                                        </p:tav>
                                        <p:tav tm="100000">
                                          <p:val>
                                            <p:strVal val="#ppt_x"/>
                                          </p:val>
                                        </p:tav>
                                      </p:tavLst>
                                    </p:anim>
                                    <p:anim calcmode="lin" valueType="num">
                                      <p:cBhvr>
                                        <p:cTn id="27" dur="75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750"/>
                                        <p:tgtEl>
                                          <p:spTgt spid="20"/>
                                        </p:tgtEl>
                                      </p:cBhvr>
                                    </p:animEffect>
                                    <p:anim calcmode="lin" valueType="num">
                                      <p:cBhvr>
                                        <p:cTn id="41" dur="750" fill="hold"/>
                                        <p:tgtEl>
                                          <p:spTgt spid="20"/>
                                        </p:tgtEl>
                                        <p:attrNameLst>
                                          <p:attrName>ppt_x</p:attrName>
                                        </p:attrNameLst>
                                      </p:cBhvr>
                                      <p:tavLst>
                                        <p:tav tm="0">
                                          <p:val>
                                            <p:strVal val="#ppt_x"/>
                                          </p:val>
                                        </p:tav>
                                        <p:tav tm="100000">
                                          <p:val>
                                            <p:strVal val="#ppt_x"/>
                                          </p:val>
                                        </p:tav>
                                      </p:tavLst>
                                    </p:anim>
                                    <p:anim calcmode="lin" valueType="num">
                                      <p:cBhvr>
                                        <p:cTn id="42" dur="75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750"/>
                            </p:stCondLst>
                            <p:childTnLst>
                              <p:par>
                                <p:cTn id="44" presetID="22" presetClass="entr" presetSubtype="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P spid="17"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圖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760785"/>
            <a:ext cx="12226431" cy="2097215"/>
          </a:xfrm>
          <a:prstGeom prst="rect">
            <a:avLst/>
          </a:prstGeom>
        </p:spPr>
      </p:pic>
      <p:sp>
        <p:nvSpPr>
          <p:cNvPr id="8" name="文字方塊 7"/>
          <p:cNvSpPr txBox="1"/>
          <p:nvPr/>
        </p:nvSpPr>
        <p:spPr>
          <a:xfrm>
            <a:off x="3611302" y="486137"/>
            <a:ext cx="5798916" cy="769441"/>
          </a:xfrm>
          <a:prstGeom prst="rect">
            <a:avLst/>
          </a:prstGeom>
          <a:noFill/>
        </p:spPr>
        <p:txBody>
          <a:bodyPr wrap="square" rtlCol="0">
            <a:spAutoFit/>
          </a:bodyPr>
          <a:lstStyle/>
          <a:p>
            <a:r>
              <a:rPr lang="en-US" altLang="zh-TW" sz="4400" spc="-110" dirty="0" smtClean="0">
                <a:solidFill>
                  <a:schemeClr val="tx1">
                    <a:lumMod val="75000"/>
                    <a:lumOff val="25000"/>
                  </a:schemeClr>
                </a:solidFill>
              </a:rPr>
              <a:t>Presentation </a:t>
            </a:r>
            <a:r>
              <a:rPr lang="en-US" altLang="zh-TW" sz="4400" spc="-110" dirty="0" smtClean="0">
                <a:solidFill>
                  <a:srgbClr val="F08220"/>
                </a:solidFill>
              </a:rPr>
              <a:t>Contents</a:t>
            </a:r>
            <a:endParaRPr lang="zh-TW" altLang="en-US" sz="4400" spc="-110" dirty="0">
              <a:solidFill>
                <a:srgbClr val="F08220"/>
              </a:solidFill>
            </a:endParaRPr>
          </a:p>
        </p:txBody>
      </p:sp>
      <p:cxnSp>
        <p:nvCxnSpPr>
          <p:cNvPr id="10" name="直線接點 9"/>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橢圓 11"/>
          <p:cNvSpPr/>
          <p:nvPr/>
        </p:nvSpPr>
        <p:spPr>
          <a:xfrm>
            <a:off x="11501249" y="335280"/>
            <a:ext cx="335280" cy="335280"/>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2</a:t>
            </a:r>
            <a:endParaRPr lang="zh-TW" altLang="en-US" sz="1400" dirty="0"/>
          </a:p>
        </p:txBody>
      </p:sp>
      <p:sp>
        <p:nvSpPr>
          <p:cNvPr id="11" name="橢圓 10"/>
          <p:cNvSpPr/>
          <p:nvPr/>
        </p:nvSpPr>
        <p:spPr>
          <a:xfrm>
            <a:off x="4704147" y="2101719"/>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1</a:t>
            </a:r>
            <a:endParaRPr lang="zh-TW" altLang="en-US" dirty="0"/>
          </a:p>
        </p:txBody>
      </p:sp>
      <p:sp>
        <p:nvSpPr>
          <p:cNvPr id="23" name="矩形 22"/>
          <p:cNvSpPr/>
          <p:nvPr/>
        </p:nvSpPr>
        <p:spPr>
          <a:xfrm>
            <a:off x="5420625" y="2094787"/>
            <a:ext cx="1803827" cy="400110"/>
          </a:xfrm>
          <a:prstGeom prst="rect">
            <a:avLst/>
          </a:prstGeom>
        </p:spPr>
        <p:txBody>
          <a:bodyPr wrap="none">
            <a:spAutoFit/>
          </a:bodyPr>
          <a:lstStyle/>
          <a:p>
            <a:r>
              <a:rPr lang="zh-TW" altLang="en-US" sz="2000" dirty="0" smtClean="0">
                <a:solidFill>
                  <a:schemeClr val="tx1">
                    <a:lumMod val="75000"/>
                    <a:lumOff val="25000"/>
                  </a:schemeClr>
                </a:solidFill>
              </a:rPr>
              <a:t>Team Members</a:t>
            </a:r>
            <a:endParaRPr lang="zh-TW" altLang="en-US" sz="2000" dirty="0">
              <a:solidFill>
                <a:schemeClr val="tx1">
                  <a:lumMod val="75000"/>
                  <a:lumOff val="25000"/>
                </a:schemeClr>
              </a:solidFill>
            </a:endParaRPr>
          </a:p>
        </p:txBody>
      </p:sp>
      <p:sp>
        <p:nvSpPr>
          <p:cNvPr id="25" name="橢圓 24"/>
          <p:cNvSpPr/>
          <p:nvPr/>
        </p:nvSpPr>
        <p:spPr>
          <a:xfrm>
            <a:off x="4704147" y="2764082"/>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a:t>
            </a:r>
            <a:endParaRPr lang="zh-TW" altLang="en-US" dirty="0"/>
          </a:p>
        </p:txBody>
      </p:sp>
      <p:sp>
        <p:nvSpPr>
          <p:cNvPr id="26" name="矩形 25"/>
          <p:cNvSpPr/>
          <p:nvPr/>
        </p:nvSpPr>
        <p:spPr>
          <a:xfrm>
            <a:off x="5420625" y="2757150"/>
            <a:ext cx="3459345" cy="400110"/>
          </a:xfrm>
          <a:prstGeom prst="rect">
            <a:avLst/>
          </a:prstGeom>
        </p:spPr>
        <p:txBody>
          <a:bodyPr wrap="none">
            <a:spAutoFit/>
          </a:bodyPr>
          <a:lstStyle/>
          <a:p>
            <a:r>
              <a:rPr lang="en-US" altLang="zh-TW" sz="2000" dirty="0" smtClean="0">
                <a:solidFill>
                  <a:schemeClr val="tx1">
                    <a:lumMod val="75000"/>
                    <a:lumOff val="25000"/>
                  </a:schemeClr>
                </a:solidFill>
              </a:rPr>
              <a:t>Introduction of Pokémon Battle</a:t>
            </a:r>
          </a:p>
        </p:txBody>
      </p:sp>
      <p:sp>
        <p:nvSpPr>
          <p:cNvPr id="27" name="橢圓 26"/>
          <p:cNvSpPr/>
          <p:nvPr/>
        </p:nvSpPr>
        <p:spPr>
          <a:xfrm>
            <a:off x="4704147" y="3397771"/>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28" name="矩形 27"/>
          <p:cNvSpPr/>
          <p:nvPr/>
        </p:nvSpPr>
        <p:spPr>
          <a:xfrm>
            <a:off x="5420625" y="3412806"/>
            <a:ext cx="1332673" cy="400110"/>
          </a:xfrm>
          <a:prstGeom prst="rect">
            <a:avLst/>
          </a:prstGeom>
        </p:spPr>
        <p:txBody>
          <a:bodyPr wrap="none">
            <a:spAutoFit/>
          </a:bodyPr>
          <a:lstStyle/>
          <a:p>
            <a:r>
              <a:rPr lang="en-US" altLang="zh-TW" sz="2000" dirty="0" smtClean="0">
                <a:solidFill>
                  <a:schemeClr val="tx1">
                    <a:lumMod val="75000"/>
                    <a:lumOff val="25000"/>
                  </a:schemeClr>
                </a:solidFill>
              </a:rPr>
              <a:t>Motivation</a:t>
            </a:r>
          </a:p>
        </p:txBody>
      </p:sp>
      <p:sp>
        <p:nvSpPr>
          <p:cNvPr id="29" name="文字方塊 28"/>
          <p:cNvSpPr txBox="1"/>
          <p:nvPr/>
        </p:nvSpPr>
        <p:spPr>
          <a:xfrm>
            <a:off x="3691874" y="1177469"/>
            <a:ext cx="4787932" cy="307777"/>
          </a:xfrm>
          <a:prstGeom prst="rect">
            <a:avLst/>
          </a:prstGeom>
          <a:noFill/>
        </p:spPr>
        <p:txBody>
          <a:bodyPr wrap="square" rtlCol="0">
            <a:spAutoFit/>
          </a:bodyPr>
          <a:lstStyle/>
          <a:p>
            <a:pPr algn="ctr"/>
            <a:r>
              <a:rPr lang="en-US" altLang="zh-TW" sz="1400" smtClean="0">
                <a:solidFill>
                  <a:schemeClr val="bg1">
                    <a:lumMod val="65000"/>
                  </a:schemeClr>
                </a:solidFill>
              </a:rPr>
              <a:t>Make you understand what we are going to talk about next.</a:t>
            </a:r>
            <a:endParaRPr lang="zh-TW" altLang="en-US" sz="1400" dirty="0">
              <a:solidFill>
                <a:schemeClr val="bg1">
                  <a:lumMod val="65000"/>
                </a:schemeClr>
              </a:solidFill>
            </a:endParaRPr>
          </a:p>
        </p:txBody>
      </p:sp>
      <p:sp>
        <p:nvSpPr>
          <p:cNvPr id="32" name="橢圓 31"/>
          <p:cNvSpPr/>
          <p:nvPr/>
        </p:nvSpPr>
        <p:spPr>
          <a:xfrm>
            <a:off x="4704147" y="4051835"/>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4</a:t>
            </a:r>
            <a:endParaRPr lang="zh-TW" altLang="en-US" dirty="0"/>
          </a:p>
        </p:txBody>
      </p:sp>
      <p:sp>
        <p:nvSpPr>
          <p:cNvPr id="33" name="矩形 32"/>
          <p:cNvSpPr/>
          <p:nvPr/>
        </p:nvSpPr>
        <p:spPr>
          <a:xfrm>
            <a:off x="5420625" y="4034743"/>
            <a:ext cx="1593257" cy="400110"/>
          </a:xfrm>
          <a:prstGeom prst="rect">
            <a:avLst/>
          </a:prstGeom>
        </p:spPr>
        <p:txBody>
          <a:bodyPr wrap="none">
            <a:spAutoFit/>
          </a:bodyPr>
          <a:lstStyle/>
          <a:p>
            <a:r>
              <a:rPr lang="en-US" altLang="zh-TW" sz="2000" dirty="0" smtClean="0">
                <a:solidFill>
                  <a:schemeClr val="tx1">
                    <a:lumMod val="75000"/>
                    <a:lumOff val="25000"/>
                  </a:schemeClr>
                </a:solidFill>
              </a:rPr>
              <a:t>Work Process</a:t>
            </a:r>
          </a:p>
        </p:txBody>
      </p:sp>
      <p:sp>
        <p:nvSpPr>
          <p:cNvPr id="35" name="橢圓 34"/>
          <p:cNvSpPr/>
          <p:nvPr/>
        </p:nvSpPr>
        <p:spPr>
          <a:xfrm>
            <a:off x="4704147" y="4708029"/>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5</a:t>
            </a:r>
            <a:endParaRPr lang="zh-TW" altLang="en-US" dirty="0"/>
          </a:p>
        </p:txBody>
      </p:sp>
      <p:sp>
        <p:nvSpPr>
          <p:cNvPr id="36" name="矩形 35"/>
          <p:cNvSpPr/>
          <p:nvPr/>
        </p:nvSpPr>
        <p:spPr>
          <a:xfrm>
            <a:off x="5420625" y="4723064"/>
            <a:ext cx="1333122" cy="400110"/>
          </a:xfrm>
          <a:prstGeom prst="rect">
            <a:avLst/>
          </a:prstGeom>
        </p:spPr>
        <p:txBody>
          <a:bodyPr wrap="none">
            <a:spAutoFit/>
          </a:bodyPr>
          <a:lstStyle/>
          <a:p>
            <a:r>
              <a:rPr lang="en-US" altLang="zh-TW" sz="2000" dirty="0">
                <a:solidFill>
                  <a:schemeClr val="tx1">
                    <a:lumMod val="75000"/>
                    <a:lumOff val="25000"/>
                  </a:schemeClr>
                </a:solidFill>
              </a:rPr>
              <a:t>F</a:t>
            </a:r>
            <a:r>
              <a:rPr lang="en-US" altLang="zh-TW" sz="2000" dirty="0" smtClean="0">
                <a:solidFill>
                  <a:schemeClr val="tx1">
                    <a:lumMod val="75000"/>
                    <a:lumOff val="25000"/>
                  </a:schemeClr>
                </a:solidFill>
              </a:rPr>
              <a:t>rustration</a:t>
            </a:r>
          </a:p>
        </p:txBody>
      </p:sp>
      <p:sp>
        <p:nvSpPr>
          <p:cNvPr id="37" name="橢圓 36"/>
          <p:cNvSpPr/>
          <p:nvPr/>
        </p:nvSpPr>
        <p:spPr>
          <a:xfrm>
            <a:off x="4704147" y="5381315"/>
            <a:ext cx="386013" cy="386013"/>
          </a:xfrm>
          <a:prstGeom prst="ellipse">
            <a:avLst/>
          </a:prstGeom>
          <a:solidFill>
            <a:srgbClr val="F0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8" name="矩形 37"/>
          <p:cNvSpPr/>
          <p:nvPr/>
        </p:nvSpPr>
        <p:spPr>
          <a:xfrm>
            <a:off x="5420625" y="5364223"/>
            <a:ext cx="1489767" cy="400110"/>
          </a:xfrm>
          <a:prstGeom prst="rect">
            <a:avLst/>
          </a:prstGeom>
        </p:spPr>
        <p:txBody>
          <a:bodyPr wrap="none">
            <a:spAutoFit/>
          </a:bodyPr>
          <a:lstStyle/>
          <a:p>
            <a:r>
              <a:rPr lang="en-US" altLang="zh-TW" sz="2000" dirty="0" smtClean="0">
                <a:solidFill>
                  <a:schemeClr val="tx1">
                    <a:lumMod val="75000"/>
                    <a:lumOff val="25000"/>
                  </a:schemeClr>
                </a:solidFill>
              </a:rPr>
              <a:t>Future Work</a:t>
            </a:r>
          </a:p>
        </p:txBody>
      </p:sp>
    </p:spTree>
    <p:extLst>
      <p:ext uri="{BB962C8B-B14F-4D97-AF65-F5344CB8AC3E}">
        <p14:creationId xmlns:p14="http://schemas.microsoft.com/office/powerpoint/2010/main" val="33445923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20</a:t>
            </a:fld>
            <a:endParaRPr lang="zh-TW" altLang="en-US" dirty="0"/>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圖片 3"/>
          <p:cNvPicPr>
            <a:picLocks noChangeAspect="1"/>
          </p:cNvPicPr>
          <p:nvPr/>
        </p:nvPicPr>
        <p:blipFill rotWithShape="1">
          <a:blip r:embed="rId3" cstate="print">
            <a:extLst>
              <a:ext uri="{28A0092B-C50C-407E-A947-70E740481C1C}">
                <a14:useLocalDpi xmlns:a14="http://schemas.microsoft.com/office/drawing/2010/main" val="0"/>
              </a:ext>
            </a:extLst>
          </a:blip>
          <a:srcRect b="14103"/>
          <a:stretch/>
        </p:blipFill>
        <p:spPr>
          <a:xfrm>
            <a:off x="0" y="4867656"/>
            <a:ext cx="12197380" cy="1980184"/>
          </a:xfrm>
          <a:prstGeom prst="rect">
            <a:avLst/>
          </a:prstGeom>
        </p:spPr>
      </p:pic>
      <p:sp>
        <p:nvSpPr>
          <p:cNvPr id="5" name="文字方塊 4"/>
          <p:cNvSpPr txBox="1"/>
          <p:nvPr/>
        </p:nvSpPr>
        <p:spPr>
          <a:xfrm>
            <a:off x="1473198" y="2197893"/>
            <a:ext cx="9245602" cy="1015663"/>
          </a:xfrm>
          <a:prstGeom prst="rect">
            <a:avLst/>
          </a:prstGeom>
          <a:noFill/>
        </p:spPr>
        <p:txBody>
          <a:bodyPr wrap="square" rtlCol="0">
            <a:spAutoFit/>
          </a:bodyPr>
          <a:lstStyle/>
          <a:p>
            <a:pPr algn="ctr"/>
            <a:r>
              <a:rPr lang="en-US" altLang="zh-TW" sz="6000" dirty="0" smtClean="0">
                <a:solidFill>
                  <a:schemeClr val="bg1"/>
                </a:solidFill>
              </a:rPr>
              <a:t>Thanks For </a:t>
            </a:r>
            <a:r>
              <a:rPr lang="en-US" altLang="zh-TW" sz="6000" dirty="0">
                <a:solidFill>
                  <a:schemeClr val="tx1">
                    <a:lumMod val="85000"/>
                    <a:lumOff val="15000"/>
                  </a:schemeClr>
                </a:solidFill>
              </a:rPr>
              <a:t>Y</a:t>
            </a:r>
            <a:r>
              <a:rPr lang="en-US" altLang="zh-TW" sz="6000" dirty="0" smtClean="0">
                <a:solidFill>
                  <a:schemeClr val="tx1">
                    <a:lumMod val="85000"/>
                    <a:lumOff val="15000"/>
                  </a:schemeClr>
                </a:solidFill>
              </a:rPr>
              <a:t>our Listening</a:t>
            </a:r>
            <a:endParaRPr lang="zh-TW" altLang="en-US" sz="6000" dirty="0">
              <a:solidFill>
                <a:schemeClr val="tx1">
                  <a:lumMod val="85000"/>
                  <a:lumOff val="15000"/>
                </a:schemeClr>
              </a:solidFill>
            </a:endParaRPr>
          </a:p>
        </p:txBody>
      </p:sp>
    </p:spTree>
    <p:extLst>
      <p:ext uri="{BB962C8B-B14F-4D97-AF65-F5344CB8AC3E}">
        <p14:creationId xmlns:p14="http://schemas.microsoft.com/office/powerpoint/2010/main" val="1275643576"/>
      </p:ext>
    </p:extLst>
  </p:cSld>
  <p:clrMapOvr>
    <a:masterClrMapping/>
  </p:clrMapOvr>
  <p:transition spd="slow">
    <p:strips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3</a:t>
            </a:fld>
            <a:endParaRPr lang="zh-TW" altLang="en-US" dirty="0"/>
          </a:p>
        </p:txBody>
      </p:sp>
      <p:sp>
        <p:nvSpPr>
          <p:cNvPr id="4" name="文字方塊 3"/>
          <p:cNvSpPr txBox="1"/>
          <p:nvPr/>
        </p:nvSpPr>
        <p:spPr>
          <a:xfrm>
            <a:off x="2918460" y="482258"/>
            <a:ext cx="6151880" cy="769441"/>
          </a:xfrm>
          <a:prstGeom prst="rect">
            <a:avLst/>
          </a:prstGeom>
          <a:noFill/>
        </p:spPr>
        <p:txBody>
          <a:bodyPr wrap="square" rtlCol="0">
            <a:spAutoFit/>
          </a:bodyPr>
          <a:lstStyle/>
          <a:p>
            <a:pPr algn="ctr"/>
            <a:r>
              <a:rPr lang="en-US" altLang="zh-TW" sz="4000" spc="-220" dirty="0" smtClean="0">
                <a:solidFill>
                  <a:schemeClr val="tx1">
                    <a:lumMod val="75000"/>
                    <a:lumOff val="25000"/>
                  </a:schemeClr>
                </a:solidFill>
              </a:rPr>
              <a:t>Who </a:t>
            </a:r>
            <a:r>
              <a:rPr lang="en-US" altLang="zh-TW" sz="4400" spc="-130" dirty="0" smtClean="0">
                <a:solidFill>
                  <a:srgbClr val="F08220"/>
                </a:solidFill>
              </a:rPr>
              <a:t>We Are</a:t>
            </a:r>
            <a:endParaRPr lang="zh-TW" altLang="en-US" sz="4400" spc="-130" dirty="0">
              <a:solidFill>
                <a:srgbClr val="F08220"/>
              </a:solidFill>
            </a:endParaRPr>
          </a:p>
        </p:txBody>
      </p:sp>
      <p:cxnSp>
        <p:nvCxnSpPr>
          <p:cNvPr id="5" name="直線接點 4"/>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50000"/>
                  </a:schemeClr>
                </a:solidFill>
              </a:rPr>
              <a:t>We all have different interests and expertise.</a:t>
            </a:r>
            <a:endParaRPr lang="zh-TW" altLang="en-US" sz="1400" dirty="0">
              <a:solidFill>
                <a:schemeClr val="bg1">
                  <a:lumMod val="50000"/>
                </a:schemeClr>
              </a:solidFill>
            </a:endParaRPr>
          </a:p>
        </p:txBody>
      </p:sp>
      <p:pic>
        <p:nvPicPr>
          <p:cNvPr id="18" name="圖片 17"/>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498464" y="2359997"/>
            <a:ext cx="9326880" cy="3158308"/>
          </a:xfrm>
          <a:prstGeom prst="rect">
            <a:avLst/>
          </a:prstGeom>
        </p:spPr>
      </p:pic>
      <p:pic>
        <p:nvPicPr>
          <p:cNvPr id="19" name="圖片 1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96" t="8368" r="5639" b="8116"/>
          <a:stretch/>
        </p:blipFill>
        <p:spPr>
          <a:xfrm>
            <a:off x="1498464" y="2359997"/>
            <a:ext cx="3402965" cy="3171825"/>
          </a:xfrm>
          <a:prstGeom prst="rect">
            <a:avLst/>
          </a:prstGeom>
        </p:spPr>
      </p:pic>
      <p:sp>
        <p:nvSpPr>
          <p:cNvPr id="12" name="文字方塊 11"/>
          <p:cNvSpPr txBox="1"/>
          <p:nvPr/>
        </p:nvSpPr>
        <p:spPr>
          <a:xfrm>
            <a:off x="1694996" y="3222184"/>
            <a:ext cx="3009900" cy="830997"/>
          </a:xfrm>
          <a:prstGeom prst="rect">
            <a:avLst/>
          </a:prstGeom>
          <a:noFill/>
        </p:spPr>
        <p:txBody>
          <a:bodyPr wrap="square" rtlCol="0">
            <a:spAutoFit/>
          </a:bodyPr>
          <a:lstStyle/>
          <a:p>
            <a:r>
              <a:rPr lang="en-US" altLang="zh-TW" sz="2400" b="1" dirty="0" smtClean="0">
                <a:solidFill>
                  <a:schemeClr val="bg1"/>
                </a:solidFill>
              </a:rPr>
              <a:t>National Tsing Hua University</a:t>
            </a:r>
            <a:endParaRPr lang="zh-TW" altLang="en-US" sz="2400" b="1" dirty="0">
              <a:solidFill>
                <a:schemeClr val="bg1"/>
              </a:solidFill>
            </a:endParaRPr>
          </a:p>
        </p:txBody>
      </p:sp>
      <p:sp>
        <p:nvSpPr>
          <p:cNvPr id="21" name="文字方塊 20"/>
          <p:cNvSpPr txBox="1"/>
          <p:nvPr/>
        </p:nvSpPr>
        <p:spPr>
          <a:xfrm>
            <a:off x="1694996" y="4068599"/>
            <a:ext cx="2537476" cy="907941"/>
          </a:xfrm>
          <a:prstGeom prst="rect">
            <a:avLst/>
          </a:prstGeom>
          <a:noFill/>
        </p:spPr>
        <p:txBody>
          <a:bodyPr wrap="square" rtlCol="0">
            <a:spAutoFit/>
          </a:bodyPr>
          <a:lstStyle/>
          <a:p>
            <a:r>
              <a:rPr lang="en-US" altLang="zh-TW" sz="1600" dirty="0">
                <a:solidFill>
                  <a:schemeClr val="bg1"/>
                </a:solidFill>
              </a:rPr>
              <a:t>Industrial </a:t>
            </a:r>
            <a:r>
              <a:rPr lang="en-US" altLang="zh-TW" sz="1600" dirty="0" smtClean="0">
                <a:solidFill>
                  <a:schemeClr val="bg1"/>
                </a:solidFill>
              </a:rPr>
              <a:t>Engineering</a:t>
            </a:r>
            <a:r>
              <a:rPr lang="zh-TW" altLang="en-US" sz="1600" dirty="0">
                <a:solidFill>
                  <a:schemeClr val="bg1"/>
                </a:solidFill>
              </a:rPr>
              <a:t> </a:t>
            </a:r>
            <a:r>
              <a:rPr lang="en-US" altLang="zh-TW" sz="1600" dirty="0" smtClean="0">
                <a:solidFill>
                  <a:schemeClr val="bg1"/>
                </a:solidFill>
              </a:rPr>
              <a:t>and Engineering Management</a:t>
            </a:r>
          </a:p>
          <a:p>
            <a:pPr algn="r">
              <a:spcBef>
                <a:spcPts val="600"/>
              </a:spcBef>
            </a:pPr>
            <a:r>
              <a:rPr lang="en-US" altLang="zh-TW" sz="1600" dirty="0" smtClean="0">
                <a:solidFill>
                  <a:schemeClr val="bg1"/>
                </a:solidFill>
              </a:rPr>
              <a:t>MS </a:t>
            </a:r>
            <a:r>
              <a:rPr lang="en-US" altLang="zh-TW" sz="1600" dirty="0">
                <a:solidFill>
                  <a:schemeClr val="bg1"/>
                </a:solidFill>
              </a:rPr>
              <a:t>student </a:t>
            </a:r>
            <a:endParaRPr lang="zh-TW" altLang="en-US" sz="1600" dirty="0">
              <a:solidFill>
                <a:schemeClr val="bg1"/>
              </a:solidFill>
            </a:endParaRPr>
          </a:p>
        </p:txBody>
      </p:sp>
    </p:spTree>
    <p:extLst>
      <p:ext uri="{BB962C8B-B14F-4D97-AF65-F5344CB8AC3E}">
        <p14:creationId xmlns:p14="http://schemas.microsoft.com/office/powerpoint/2010/main" val="147907320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4</a:t>
            </a:fld>
            <a:endParaRPr lang="zh-TW" altLang="en-US" dirty="0"/>
          </a:p>
        </p:txBody>
      </p:sp>
      <p:sp>
        <p:nvSpPr>
          <p:cNvPr id="6" name="文字方塊 5"/>
          <p:cNvSpPr txBox="1"/>
          <p:nvPr/>
        </p:nvSpPr>
        <p:spPr>
          <a:xfrm>
            <a:off x="3068320" y="482258"/>
            <a:ext cx="6945840" cy="769441"/>
          </a:xfrm>
          <a:prstGeom prst="rect">
            <a:avLst/>
          </a:prstGeom>
          <a:noFill/>
        </p:spPr>
        <p:txBody>
          <a:bodyPr wrap="square" rtlCol="0">
            <a:spAutoFit/>
          </a:bodyPr>
          <a:lstStyle/>
          <a:p>
            <a:r>
              <a:rPr lang="en-US" altLang="zh-TW" sz="4000" spc="-220" dirty="0" smtClean="0">
                <a:solidFill>
                  <a:schemeClr val="tx1">
                    <a:lumMod val="75000"/>
                    <a:lumOff val="25000"/>
                  </a:schemeClr>
                </a:solidFill>
              </a:rPr>
              <a:t>Mee</a:t>
            </a:r>
            <a:r>
              <a:rPr lang="en-US" altLang="zh-TW" sz="4400" spc="-220" dirty="0" smtClean="0">
                <a:solidFill>
                  <a:schemeClr val="tx1">
                    <a:lumMod val="75000"/>
                    <a:lumOff val="25000"/>
                  </a:schemeClr>
                </a:solidFill>
              </a:rPr>
              <a:t>t Our </a:t>
            </a:r>
            <a:r>
              <a:rPr lang="en-US" altLang="zh-TW" sz="4400" spc="-130" dirty="0" smtClean="0">
                <a:solidFill>
                  <a:srgbClr val="F08220"/>
                </a:solidFill>
              </a:rPr>
              <a:t>Professional Team</a:t>
            </a:r>
            <a:endParaRPr lang="zh-TW" altLang="en-US" sz="4400" spc="-130" dirty="0">
              <a:solidFill>
                <a:srgbClr val="F08220"/>
              </a:solidFill>
            </a:endParaRPr>
          </a:p>
        </p:txBody>
      </p:sp>
      <p:sp>
        <p:nvSpPr>
          <p:cNvPr id="8" name="文字方塊 7"/>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50000"/>
                  </a:schemeClr>
                </a:solidFill>
              </a:rPr>
              <a:t>We all have different interests and expertise.</a:t>
            </a:r>
            <a:endParaRPr lang="zh-TW" altLang="en-US" sz="1400" dirty="0">
              <a:solidFill>
                <a:schemeClr val="bg1">
                  <a:lumMod val="50000"/>
                </a:schemeClr>
              </a:solidFill>
            </a:endParaRPr>
          </a:p>
        </p:txBody>
      </p:sp>
      <p:pic>
        <p:nvPicPr>
          <p:cNvPr id="14" name="圖片 1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17068" y="2591888"/>
            <a:ext cx="1218734" cy="1267824"/>
          </a:xfrm>
          <a:prstGeom prst="rect">
            <a:avLst/>
          </a:prstGeom>
        </p:spPr>
      </p:pic>
      <p:pic>
        <p:nvPicPr>
          <p:cNvPr id="15" name="圖片 1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438705" y="2568575"/>
            <a:ext cx="1302370" cy="1302370"/>
          </a:xfrm>
          <a:prstGeom prst="rect">
            <a:avLst/>
          </a:prstGeom>
        </p:spPr>
      </p:pic>
      <p:pic>
        <p:nvPicPr>
          <p:cNvPr id="17" name="圖片 1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255703" y="2624694"/>
            <a:ext cx="1235018" cy="1235018"/>
          </a:xfrm>
          <a:prstGeom prst="rect">
            <a:avLst/>
          </a:prstGeom>
        </p:spPr>
      </p:pic>
      <p:pic>
        <p:nvPicPr>
          <p:cNvPr id="16" name="圖片 15"/>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t="3592" b="3471"/>
          <a:stretch/>
        </p:blipFill>
        <p:spPr>
          <a:xfrm>
            <a:off x="7261725" y="2576964"/>
            <a:ext cx="1280142" cy="1252232"/>
          </a:xfrm>
          <a:prstGeom prst="rect">
            <a:avLst/>
          </a:prstGeom>
        </p:spPr>
      </p:pic>
      <p:sp>
        <p:nvSpPr>
          <p:cNvPr id="19" name="文字方塊 18"/>
          <p:cNvSpPr txBox="1"/>
          <p:nvPr/>
        </p:nvSpPr>
        <p:spPr>
          <a:xfrm>
            <a:off x="1335500" y="3976622"/>
            <a:ext cx="1508779" cy="338554"/>
          </a:xfrm>
          <a:prstGeom prst="rect">
            <a:avLst/>
          </a:prstGeom>
          <a:noFill/>
        </p:spPr>
        <p:txBody>
          <a:bodyPr wrap="square" rtlCol="0">
            <a:spAutoFit/>
          </a:bodyPr>
          <a:lstStyle/>
          <a:p>
            <a:pPr algn="ctr"/>
            <a:r>
              <a:rPr lang="en-US" altLang="zh-TW" sz="1600" spc="-70" dirty="0" smtClean="0">
                <a:solidFill>
                  <a:schemeClr val="tx1">
                    <a:lumMod val="85000"/>
                    <a:lumOff val="15000"/>
                  </a:schemeClr>
                </a:solidFill>
              </a:rPr>
              <a:t>He</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Ling</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 Wang</a:t>
            </a:r>
            <a:endParaRPr lang="zh-TW" altLang="en-US" sz="1600" spc="-70" dirty="0">
              <a:solidFill>
                <a:schemeClr val="tx1">
                  <a:lumMod val="85000"/>
                  <a:lumOff val="15000"/>
                </a:schemeClr>
              </a:solidFill>
            </a:endParaRPr>
          </a:p>
        </p:txBody>
      </p:sp>
      <p:sp>
        <p:nvSpPr>
          <p:cNvPr id="20" name="文字方塊 19"/>
          <p:cNvSpPr txBox="1"/>
          <p:nvPr/>
        </p:nvSpPr>
        <p:spPr>
          <a:xfrm>
            <a:off x="5223774" y="3976622"/>
            <a:ext cx="1605322" cy="338554"/>
          </a:xfrm>
          <a:prstGeom prst="rect">
            <a:avLst/>
          </a:prstGeom>
          <a:noFill/>
        </p:spPr>
        <p:txBody>
          <a:bodyPr wrap="square" rtlCol="0">
            <a:spAutoFit/>
          </a:bodyPr>
          <a:lstStyle/>
          <a:p>
            <a:pPr algn="ctr"/>
            <a:r>
              <a:rPr lang="en-US" altLang="zh-TW" sz="1600" spc="-70" dirty="0" smtClean="0">
                <a:solidFill>
                  <a:schemeClr val="tx1">
                    <a:lumMod val="85000"/>
                    <a:lumOff val="15000"/>
                  </a:schemeClr>
                </a:solidFill>
              </a:rPr>
              <a:t>Chien</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Jung</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 Liao</a:t>
            </a:r>
            <a:endParaRPr lang="zh-TW" altLang="en-US" sz="1600" spc="-70" dirty="0">
              <a:solidFill>
                <a:schemeClr val="tx1">
                  <a:lumMod val="85000"/>
                  <a:lumOff val="15000"/>
                </a:schemeClr>
              </a:solidFill>
            </a:endParaRPr>
          </a:p>
        </p:txBody>
      </p:sp>
      <p:sp>
        <p:nvSpPr>
          <p:cNvPr id="21" name="文字方塊 20"/>
          <p:cNvSpPr txBox="1"/>
          <p:nvPr/>
        </p:nvSpPr>
        <p:spPr>
          <a:xfrm>
            <a:off x="9052518" y="3976622"/>
            <a:ext cx="1605322" cy="338554"/>
          </a:xfrm>
          <a:prstGeom prst="rect">
            <a:avLst/>
          </a:prstGeom>
          <a:noFill/>
        </p:spPr>
        <p:txBody>
          <a:bodyPr wrap="square" rtlCol="0">
            <a:spAutoFit/>
          </a:bodyPr>
          <a:lstStyle/>
          <a:p>
            <a:pPr algn="ctr"/>
            <a:r>
              <a:rPr lang="en-US" altLang="zh-TW" sz="1600" spc="-70" dirty="0" smtClean="0">
                <a:solidFill>
                  <a:schemeClr val="tx1">
                    <a:lumMod val="85000"/>
                    <a:lumOff val="15000"/>
                  </a:schemeClr>
                </a:solidFill>
              </a:rPr>
              <a:t>Yu</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An</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 Chen</a:t>
            </a:r>
            <a:endParaRPr lang="zh-TW" altLang="en-US" sz="1600" spc="-70" dirty="0">
              <a:solidFill>
                <a:schemeClr val="tx1">
                  <a:lumMod val="85000"/>
                  <a:lumOff val="15000"/>
                </a:schemeClr>
              </a:solidFill>
            </a:endParaRPr>
          </a:p>
        </p:txBody>
      </p:sp>
      <p:sp>
        <p:nvSpPr>
          <p:cNvPr id="23" name="文字方塊 22"/>
          <p:cNvSpPr txBox="1"/>
          <p:nvPr/>
        </p:nvSpPr>
        <p:spPr>
          <a:xfrm>
            <a:off x="3254326" y="3976622"/>
            <a:ext cx="1605322" cy="338554"/>
          </a:xfrm>
          <a:prstGeom prst="rect">
            <a:avLst/>
          </a:prstGeom>
          <a:noFill/>
        </p:spPr>
        <p:txBody>
          <a:bodyPr wrap="square" rtlCol="0">
            <a:spAutoFit/>
          </a:bodyPr>
          <a:lstStyle/>
          <a:p>
            <a:pPr algn="ctr"/>
            <a:r>
              <a:rPr lang="en-US" altLang="zh-TW" sz="1600" spc="-70" dirty="0" smtClean="0">
                <a:solidFill>
                  <a:schemeClr val="tx1">
                    <a:lumMod val="85000"/>
                    <a:lumOff val="15000"/>
                  </a:schemeClr>
                </a:solidFill>
              </a:rPr>
              <a:t>Yu Wang  Liu</a:t>
            </a:r>
            <a:endParaRPr lang="zh-TW" altLang="en-US" sz="1600" spc="-70" dirty="0">
              <a:solidFill>
                <a:schemeClr val="tx1">
                  <a:lumMod val="85000"/>
                  <a:lumOff val="15000"/>
                </a:schemeClr>
              </a:solidFill>
            </a:endParaRPr>
          </a:p>
        </p:txBody>
      </p:sp>
      <p:pic>
        <p:nvPicPr>
          <p:cNvPr id="26" name="圖片 25"/>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477028" y="2583593"/>
            <a:ext cx="1232984" cy="1232984"/>
          </a:xfrm>
          <a:prstGeom prst="rect">
            <a:avLst/>
          </a:prstGeom>
        </p:spPr>
      </p:pic>
      <p:sp>
        <p:nvSpPr>
          <p:cNvPr id="28" name="文字方塊 27"/>
          <p:cNvSpPr txBox="1"/>
          <p:nvPr/>
        </p:nvSpPr>
        <p:spPr>
          <a:xfrm>
            <a:off x="7126210" y="3976622"/>
            <a:ext cx="1605322" cy="338554"/>
          </a:xfrm>
          <a:prstGeom prst="rect">
            <a:avLst/>
          </a:prstGeom>
          <a:noFill/>
        </p:spPr>
        <p:txBody>
          <a:bodyPr wrap="square" rtlCol="0">
            <a:spAutoFit/>
          </a:bodyPr>
          <a:lstStyle/>
          <a:p>
            <a:pPr algn="ctr"/>
            <a:r>
              <a:rPr lang="en-US" altLang="zh-TW" sz="1600" spc="-70" dirty="0" smtClean="0">
                <a:solidFill>
                  <a:schemeClr val="tx1">
                    <a:lumMod val="85000"/>
                    <a:lumOff val="15000"/>
                  </a:schemeClr>
                </a:solidFill>
              </a:rPr>
              <a:t>Han Sheng</a:t>
            </a:r>
            <a:r>
              <a:rPr lang="zh-TW" altLang="en-US" sz="1600" spc="-70" dirty="0" smtClean="0">
                <a:solidFill>
                  <a:schemeClr val="tx1">
                    <a:lumMod val="85000"/>
                    <a:lumOff val="15000"/>
                  </a:schemeClr>
                </a:solidFill>
              </a:rPr>
              <a:t>  </a:t>
            </a:r>
            <a:r>
              <a:rPr lang="en-US" altLang="zh-TW" sz="1600" spc="-70" dirty="0" smtClean="0">
                <a:solidFill>
                  <a:schemeClr val="tx1">
                    <a:lumMod val="85000"/>
                    <a:lumOff val="15000"/>
                  </a:schemeClr>
                </a:solidFill>
              </a:rPr>
              <a:t>Wu</a:t>
            </a:r>
            <a:endParaRPr lang="zh-TW" altLang="en-US" sz="1600" b="1" spc="-70" dirty="0">
              <a:solidFill>
                <a:schemeClr val="tx1">
                  <a:lumMod val="85000"/>
                  <a:lumOff val="15000"/>
                </a:schemeClr>
              </a:solidFill>
            </a:endParaRPr>
          </a:p>
        </p:txBody>
      </p:sp>
      <p:sp>
        <p:nvSpPr>
          <p:cNvPr id="30" name="文字方塊 29"/>
          <p:cNvSpPr txBox="1"/>
          <p:nvPr/>
        </p:nvSpPr>
        <p:spPr>
          <a:xfrm>
            <a:off x="9052518" y="4273103"/>
            <a:ext cx="1605322" cy="276999"/>
          </a:xfrm>
          <a:prstGeom prst="rect">
            <a:avLst/>
          </a:prstGeom>
          <a:noFill/>
        </p:spPr>
        <p:txBody>
          <a:bodyPr wrap="square" rtlCol="0">
            <a:spAutoFit/>
          </a:bodyPr>
          <a:lstStyle/>
          <a:p>
            <a:pPr algn="ctr"/>
            <a:r>
              <a:rPr lang="en-US" altLang="zh-TW" sz="1200" spc="-40" dirty="0" smtClean="0">
                <a:solidFill>
                  <a:schemeClr val="bg1">
                    <a:lumMod val="65000"/>
                  </a:schemeClr>
                </a:solidFill>
              </a:rPr>
              <a:t>Designer </a:t>
            </a:r>
            <a:endParaRPr lang="zh-TW" altLang="en-US" sz="1200" spc="-40" dirty="0">
              <a:solidFill>
                <a:schemeClr val="bg1">
                  <a:lumMod val="65000"/>
                </a:schemeClr>
              </a:solidFill>
            </a:endParaRPr>
          </a:p>
        </p:txBody>
      </p:sp>
      <p:sp>
        <p:nvSpPr>
          <p:cNvPr id="31" name="文字方塊 30"/>
          <p:cNvSpPr txBox="1"/>
          <p:nvPr/>
        </p:nvSpPr>
        <p:spPr>
          <a:xfrm>
            <a:off x="9255703" y="4908595"/>
            <a:ext cx="1650422" cy="521233"/>
          </a:xfrm>
          <a:prstGeom prst="rect">
            <a:avLst/>
          </a:prstGeom>
          <a:noFill/>
        </p:spPr>
        <p:txBody>
          <a:bodyPr wrap="square" rtlCol="0">
            <a:spAutoFit/>
          </a:bodyPr>
          <a:lstStyle/>
          <a:p>
            <a:pPr>
              <a:lnSpc>
                <a:spcPts val="1600"/>
              </a:lnSpc>
            </a:pPr>
            <a:r>
              <a:rPr lang="en-US" altLang="zh-TW" sz="1400" spc="-20" dirty="0">
                <a:solidFill>
                  <a:schemeClr val="tx1">
                    <a:lumMod val="65000"/>
                    <a:lumOff val="35000"/>
                  </a:schemeClr>
                </a:solidFill>
              </a:rPr>
              <a:t>Card/ PPT </a:t>
            </a:r>
            <a:r>
              <a:rPr lang="en-US" altLang="zh-TW" sz="1400" spc="-20" dirty="0" smtClean="0">
                <a:solidFill>
                  <a:schemeClr val="tx1">
                    <a:lumMod val="65000"/>
                    <a:lumOff val="35000"/>
                  </a:schemeClr>
                </a:solidFill>
              </a:rPr>
              <a:t>Design</a:t>
            </a:r>
            <a:br>
              <a:rPr lang="en-US" altLang="zh-TW" sz="1400" spc="-20" dirty="0" smtClean="0">
                <a:solidFill>
                  <a:schemeClr val="tx1">
                    <a:lumMod val="65000"/>
                    <a:lumOff val="35000"/>
                  </a:schemeClr>
                </a:solidFill>
              </a:rPr>
            </a:br>
            <a:r>
              <a:rPr lang="en-US" altLang="zh-TW" sz="1400" spc="-20" dirty="0" smtClean="0">
                <a:solidFill>
                  <a:schemeClr val="tx1">
                    <a:lumMod val="65000"/>
                    <a:lumOff val="35000"/>
                  </a:schemeClr>
                </a:solidFill>
              </a:rPr>
              <a:t>Visual Presentation</a:t>
            </a:r>
          </a:p>
        </p:txBody>
      </p:sp>
      <p:sp>
        <p:nvSpPr>
          <p:cNvPr id="32" name="文字方塊 31"/>
          <p:cNvSpPr txBox="1"/>
          <p:nvPr/>
        </p:nvSpPr>
        <p:spPr>
          <a:xfrm>
            <a:off x="3253124" y="4273103"/>
            <a:ext cx="1605322" cy="276999"/>
          </a:xfrm>
          <a:prstGeom prst="rect">
            <a:avLst/>
          </a:prstGeom>
          <a:noFill/>
        </p:spPr>
        <p:txBody>
          <a:bodyPr wrap="square" rtlCol="0">
            <a:spAutoFit/>
          </a:bodyPr>
          <a:lstStyle/>
          <a:p>
            <a:pPr algn="ctr"/>
            <a:r>
              <a:rPr lang="en-US" altLang="zh-TW" sz="1200" spc="-40" dirty="0">
                <a:solidFill>
                  <a:schemeClr val="bg1">
                    <a:lumMod val="65000"/>
                  </a:schemeClr>
                </a:solidFill>
              </a:rPr>
              <a:t>Vice President</a:t>
            </a:r>
            <a:endParaRPr lang="zh-TW" altLang="en-US" sz="1200" spc="-40" dirty="0">
              <a:solidFill>
                <a:schemeClr val="bg1">
                  <a:lumMod val="65000"/>
                </a:schemeClr>
              </a:solidFill>
            </a:endParaRPr>
          </a:p>
        </p:txBody>
      </p:sp>
      <p:sp>
        <p:nvSpPr>
          <p:cNvPr id="33" name="文字方塊 32"/>
          <p:cNvSpPr txBox="1"/>
          <p:nvPr/>
        </p:nvSpPr>
        <p:spPr>
          <a:xfrm>
            <a:off x="7126811" y="4273103"/>
            <a:ext cx="1605322" cy="461665"/>
          </a:xfrm>
          <a:prstGeom prst="rect">
            <a:avLst/>
          </a:prstGeom>
          <a:noFill/>
        </p:spPr>
        <p:txBody>
          <a:bodyPr wrap="square" rtlCol="0">
            <a:spAutoFit/>
          </a:bodyPr>
          <a:lstStyle/>
          <a:p>
            <a:pPr algn="ctr">
              <a:lnSpc>
                <a:spcPts val="1440"/>
              </a:lnSpc>
            </a:pPr>
            <a:r>
              <a:rPr lang="en-US" altLang="zh-TW" sz="1200" spc="-40" dirty="0">
                <a:solidFill>
                  <a:schemeClr val="bg1">
                    <a:lumMod val="65000"/>
                  </a:schemeClr>
                </a:solidFill>
              </a:rPr>
              <a:t>Game Development Engineer</a:t>
            </a:r>
            <a:endParaRPr lang="zh-TW" altLang="en-US" sz="1200" spc="-40" dirty="0">
              <a:solidFill>
                <a:schemeClr val="bg1">
                  <a:lumMod val="65000"/>
                </a:schemeClr>
              </a:solidFill>
            </a:endParaRPr>
          </a:p>
        </p:txBody>
      </p:sp>
      <p:sp>
        <p:nvSpPr>
          <p:cNvPr id="34" name="文字方塊 33"/>
          <p:cNvSpPr txBox="1"/>
          <p:nvPr/>
        </p:nvSpPr>
        <p:spPr>
          <a:xfrm>
            <a:off x="5217578" y="4273103"/>
            <a:ext cx="1605322" cy="276999"/>
          </a:xfrm>
          <a:prstGeom prst="rect">
            <a:avLst/>
          </a:prstGeom>
          <a:noFill/>
        </p:spPr>
        <p:txBody>
          <a:bodyPr wrap="square" rtlCol="0">
            <a:spAutoFit/>
          </a:bodyPr>
          <a:lstStyle/>
          <a:p>
            <a:pPr algn="ctr"/>
            <a:r>
              <a:rPr lang="en-US" altLang="zh-TW" sz="1200" spc="-40" dirty="0">
                <a:solidFill>
                  <a:schemeClr val="bg1">
                    <a:lumMod val="65000"/>
                  </a:schemeClr>
                </a:solidFill>
              </a:rPr>
              <a:t>Project Supervisor</a:t>
            </a:r>
            <a:endParaRPr lang="zh-TW" altLang="en-US" sz="1200" spc="-40" dirty="0">
              <a:solidFill>
                <a:schemeClr val="bg1">
                  <a:lumMod val="65000"/>
                </a:schemeClr>
              </a:solidFill>
            </a:endParaRPr>
          </a:p>
        </p:txBody>
      </p:sp>
      <p:sp>
        <p:nvSpPr>
          <p:cNvPr id="35" name="文字方塊 34"/>
          <p:cNvSpPr txBox="1"/>
          <p:nvPr/>
        </p:nvSpPr>
        <p:spPr>
          <a:xfrm>
            <a:off x="1332493" y="4273103"/>
            <a:ext cx="1511786" cy="276999"/>
          </a:xfrm>
          <a:prstGeom prst="rect">
            <a:avLst/>
          </a:prstGeom>
          <a:noFill/>
        </p:spPr>
        <p:txBody>
          <a:bodyPr wrap="square" rtlCol="0">
            <a:spAutoFit/>
          </a:bodyPr>
          <a:lstStyle/>
          <a:p>
            <a:pPr algn="ctr"/>
            <a:r>
              <a:rPr lang="en-US" altLang="zh-TW" sz="1200" spc="-40" dirty="0" smtClean="0">
                <a:solidFill>
                  <a:schemeClr val="bg1">
                    <a:lumMod val="65000"/>
                  </a:schemeClr>
                </a:solidFill>
              </a:rPr>
              <a:t>Chief Executive Officer</a:t>
            </a:r>
            <a:endParaRPr lang="zh-TW" altLang="en-US" sz="1200" spc="-40" dirty="0">
              <a:solidFill>
                <a:schemeClr val="bg1">
                  <a:lumMod val="65000"/>
                </a:schemeClr>
              </a:solidFill>
            </a:endParaRPr>
          </a:p>
        </p:txBody>
      </p:sp>
      <p:sp>
        <p:nvSpPr>
          <p:cNvPr id="44" name="文字方塊 43"/>
          <p:cNvSpPr txBox="1"/>
          <p:nvPr/>
        </p:nvSpPr>
        <p:spPr>
          <a:xfrm>
            <a:off x="7261725" y="4908596"/>
            <a:ext cx="1469807" cy="521233"/>
          </a:xfrm>
          <a:prstGeom prst="rect">
            <a:avLst/>
          </a:prstGeom>
          <a:noFill/>
        </p:spPr>
        <p:txBody>
          <a:bodyPr wrap="square" rtlCol="0">
            <a:spAutoFit/>
          </a:bodyPr>
          <a:lstStyle/>
          <a:p>
            <a:pPr>
              <a:lnSpc>
                <a:spcPts val="1600"/>
              </a:lnSpc>
            </a:pPr>
            <a:r>
              <a:rPr lang="en-US" altLang="zh-TW" sz="1400" spc="-20" dirty="0" smtClean="0">
                <a:solidFill>
                  <a:schemeClr val="tx1">
                    <a:lumMod val="65000"/>
                    <a:lumOff val="35000"/>
                  </a:schemeClr>
                </a:solidFill>
              </a:rPr>
              <a:t>Photographers</a:t>
            </a:r>
          </a:p>
          <a:p>
            <a:pPr>
              <a:lnSpc>
                <a:spcPts val="1600"/>
              </a:lnSpc>
            </a:pPr>
            <a:r>
              <a:rPr lang="en-US" altLang="zh-TW" sz="1400" spc="-20" dirty="0" smtClean="0">
                <a:solidFill>
                  <a:schemeClr val="tx1">
                    <a:lumMod val="65000"/>
                    <a:lumOff val="35000"/>
                  </a:schemeClr>
                </a:solidFill>
              </a:rPr>
              <a:t>System Testing</a:t>
            </a:r>
          </a:p>
        </p:txBody>
      </p:sp>
      <p:sp>
        <p:nvSpPr>
          <p:cNvPr id="45" name="文字方塊 44"/>
          <p:cNvSpPr txBox="1"/>
          <p:nvPr/>
        </p:nvSpPr>
        <p:spPr>
          <a:xfrm>
            <a:off x="5417068" y="4908596"/>
            <a:ext cx="2126876" cy="521233"/>
          </a:xfrm>
          <a:prstGeom prst="rect">
            <a:avLst/>
          </a:prstGeom>
          <a:noFill/>
        </p:spPr>
        <p:txBody>
          <a:bodyPr wrap="square" rtlCol="0">
            <a:spAutoFit/>
          </a:bodyPr>
          <a:lstStyle/>
          <a:p>
            <a:pPr>
              <a:lnSpc>
                <a:spcPts val="1600"/>
              </a:lnSpc>
            </a:pPr>
            <a:r>
              <a:rPr lang="en-US" altLang="zh-TW" sz="1400" spc="-20" dirty="0" smtClean="0">
                <a:solidFill>
                  <a:schemeClr val="tx1">
                    <a:lumMod val="65000"/>
                    <a:lumOff val="35000"/>
                  </a:schemeClr>
                </a:solidFill>
              </a:rPr>
              <a:t>Animation</a:t>
            </a:r>
            <a:r>
              <a:rPr lang="zh-TW" altLang="en-US" sz="1400" spc="-20" dirty="0" smtClean="0">
                <a:solidFill>
                  <a:schemeClr val="tx1">
                    <a:lumMod val="65000"/>
                    <a:lumOff val="35000"/>
                  </a:schemeClr>
                </a:solidFill>
              </a:rPr>
              <a:t> </a:t>
            </a:r>
            <a:r>
              <a:rPr lang="en-US" altLang="zh-TW" sz="1400" spc="-20" dirty="0" smtClean="0">
                <a:solidFill>
                  <a:schemeClr val="tx1">
                    <a:lumMod val="65000"/>
                    <a:lumOff val="35000"/>
                  </a:schemeClr>
                </a:solidFill>
              </a:rPr>
              <a:t>Design</a:t>
            </a:r>
          </a:p>
          <a:p>
            <a:pPr>
              <a:lnSpc>
                <a:spcPts val="1600"/>
              </a:lnSpc>
            </a:pPr>
            <a:r>
              <a:rPr lang="en-US" altLang="zh-TW" sz="1400" spc="-20" dirty="0" smtClean="0">
                <a:solidFill>
                  <a:schemeClr val="tx1">
                    <a:lumMod val="65000"/>
                    <a:lumOff val="35000"/>
                  </a:schemeClr>
                </a:solidFill>
              </a:rPr>
              <a:t>Data Collection</a:t>
            </a:r>
          </a:p>
        </p:txBody>
      </p:sp>
      <p:sp>
        <p:nvSpPr>
          <p:cNvPr id="46" name="文字方塊 45"/>
          <p:cNvSpPr txBox="1"/>
          <p:nvPr/>
        </p:nvSpPr>
        <p:spPr>
          <a:xfrm>
            <a:off x="3477028" y="4908596"/>
            <a:ext cx="2126876" cy="521233"/>
          </a:xfrm>
          <a:prstGeom prst="rect">
            <a:avLst/>
          </a:prstGeom>
          <a:noFill/>
        </p:spPr>
        <p:txBody>
          <a:bodyPr wrap="square" rtlCol="0">
            <a:spAutoFit/>
          </a:bodyPr>
          <a:lstStyle/>
          <a:p>
            <a:pPr>
              <a:lnSpc>
                <a:spcPts val="1600"/>
              </a:lnSpc>
            </a:pPr>
            <a:r>
              <a:rPr lang="en-US" altLang="zh-TW" sz="1400" spc="-20" dirty="0" smtClean="0">
                <a:solidFill>
                  <a:schemeClr val="tx1">
                    <a:lumMod val="65000"/>
                    <a:lumOff val="35000"/>
                  </a:schemeClr>
                </a:solidFill>
              </a:rPr>
              <a:t>Animation Design </a:t>
            </a:r>
          </a:p>
          <a:p>
            <a:pPr>
              <a:lnSpc>
                <a:spcPts val="1600"/>
              </a:lnSpc>
            </a:pPr>
            <a:r>
              <a:rPr lang="en-US" altLang="zh-TW" sz="1400" spc="-20" dirty="0" smtClean="0">
                <a:solidFill>
                  <a:schemeClr val="tx1">
                    <a:lumMod val="65000"/>
                    <a:lumOff val="35000"/>
                  </a:schemeClr>
                </a:solidFill>
              </a:rPr>
              <a:t>Special Effects</a:t>
            </a:r>
          </a:p>
        </p:txBody>
      </p:sp>
      <p:sp>
        <p:nvSpPr>
          <p:cNvPr id="47" name="文字方塊 46"/>
          <p:cNvSpPr txBox="1"/>
          <p:nvPr/>
        </p:nvSpPr>
        <p:spPr>
          <a:xfrm>
            <a:off x="1330960" y="4908596"/>
            <a:ext cx="2126876" cy="521233"/>
          </a:xfrm>
          <a:prstGeom prst="rect">
            <a:avLst/>
          </a:prstGeom>
          <a:noFill/>
        </p:spPr>
        <p:txBody>
          <a:bodyPr wrap="square" rtlCol="0">
            <a:spAutoFit/>
          </a:bodyPr>
          <a:lstStyle/>
          <a:p>
            <a:pPr>
              <a:lnSpc>
                <a:spcPts val="1600"/>
              </a:lnSpc>
            </a:pPr>
            <a:r>
              <a:rPr lang="en-US" altLang="zh-TW" sz="1400" spc="-20" dirty="0" smtClean="0">
                <a:solidFill>
                  <a:schemeClr val="tx1">
                    <a:lumMod val="65000"/>
                    <a:lumOff val="35000"/>
                  </a:schemeClr>
                </a:solidFill>
              </a:rPr>
              <a:t>Project Management</a:t>
            </a:r>
          </a:p>
          <a:p>
            <a:pPr>
              <a:lnSpc>
                <a:spcPts val="1600"/>
              </a:lnSpc>
            </a:pPr>
            <a:r>
              <a:rPr lang="en-US" altLang="zh-TW" sz="1400" spc="-20" dirty="0" smtClean="0">
                <a:solidFill>
                  <a:schemeClr val="tx1">
                    <a:lumMod val="65000"/>
                    <a:lumOff val="35000"/>
                  </a:schemeClr>
                </a:solidFill>
              </a:rPr>
              <a:t>The God of Vuforia </a:t>
            </a:r>
          </a:p>
        </p:txBody>
      </p:sp>
      <p:cxnSp>
        <p:nvCxnSpPr>
          <p:cNvPr id="36" name="直線接點 35"/>
          <p:cNvCxnSpPr/>
          <p:nvPr/>
        </p:nvCxnSpPr>
        <p:spPr>
          <a:xfrm>
            <a:off x="904875" y="1779856"/>
            <a:ext cx="1011555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846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5</a:t>
            </a:fld>
            <a:endParaRPr lang="zh-TW" altLang="en-US" dirty="0"/>
          </a:p>
        </p:txBody>
      </p:sp>
      <p:sp>
        <p:nvSpPr>
          <p:cNvPr id="3" name="文字方塊 2"/>
          <p:cNvSpPr txBox="1"/>
          <p:nvPr/>
        </p:nvSpPr>
        <p:spPr>
          <a:xfrm>
            <a:off x="2207491" y="532317"/>
            <a:ext cx="7573818" cy="707886"/>
          </a:xfrm>
          <a:prstGeom prst="rect">
            <a:avLst/>
          </a:prstGeom>
          <a:noFill/>
        </p:spPr>
        <p:txBody>
          <a:bodyPr wrap="square" rtlCol="0">
            <a:spAutoFit/>
          </a:bodyPr>
          <a:lstStyle/>
          <a:p>
            <a:pPr algn="ctr"/>
            <a:r>
              <a:rPr lang="en-US" altLang="zh-TW" sz="4000" spc="-110" dirty="0">
                <a:solidFill>
                  <a:schemeClr val="tx1">
                    <a:lumMod val="75000"/>
                    <a:lumOff val="25000"/>
                  </a:schemeClr>
                </a:solidFill>
              </a:rPr>
              <a:t>Introduction</a:t>
            </a:r>
            <a:r>
              <a:rPr lang="zh-TW" altLang="en-US" sz="4000" spc="-110" dirty="0">
                <a:solidFill>
                  <a:schemeClr val="tx1">
                    <a:lumMod val="75000"/>
                    <a:lumOff val="25000"/>
                  </a:schemeClr>
                </a:solidFill>
              </a:rPr>
              <a:t> </a:t>
            </a:r>
            <a:r>
              <a:rPr lang="en-US" altLang="zh-TW" sz="4000" spc="-110" dirty="0">
                <a:solidFill>
                  <a:schemeClr val="tx1">
                    <a:lumMod val="75000"/>
                    <a:lumOff val="25000"/>
                  </a:schemeClr>
                </a:solidFill>
              </a:rPr>
              <a:t>of </a:t>
            </a:r>
            <a:r>
              <a:rPr lang="en-US" altLang="zh-TW" sz="4000" spc="-110" dirty="0">
                <a:solidFill>
                  <a:srgbClr val="F08220"/>
                </a:solidFill>
              </a:rPr>
              <a:t>Pokémon Battle</a:t>
            </a:r>
            <a:endParaRPr lang="zh-TW" altLang="en-US" sz="4000" spc="-11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50000"/>
                  </a:schemeClr>
                </a:solidFill>
              </a:rPr>
              <a:t>The concept </a:t>
            </a:r>
            <a:r>
              <a:rPr lang="en-US" altLang="zh-TW" sz="1400" dirty="0">
                <a:solidFill>
                  <a:schemeClr val="bg1">
                    <a:lumMod val="50000"/>
                  </a:schemeClr>
                </a:solidFill>
              </a:rPr>
              <a:t>and </a:t>
            </a:r>
            <a:r>
              <a:rPr lang="en-US" altLang="zh-TW" sz="1400" dirty="0" smtClean="0">
                <a:solidFill>
                  <a:schemeClr val="bg1">
                    <a:lumMod val="50000"/>
                  </a:schemeClr>
                </a:solidFill>
              </a:rPr>
              <a:t>implementation of Pokémon Battle</a:t>
            </a:r>
            <a:endParaRPr lang="zh-TW" altLang="en-US" sz="1400" dirty="0">
              <a:solidFill>
                <a:schemeClr val="bg1">
                  <a:lumMod val="50000"/>
                </a:schemeClr>
              </a:solidFill>
            </a:endParaRPr>
          </a:p>
        </p:txBody>
      </p:sp>
      <p:pic>
        <p:nvPicPr>
          <p:cNvPr id="10" name="圖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b="4986"/>
          <a:stretch/>
        </p:blipFill>
        <p:spPr>
          <a:xfrm>
            <a:off x="3110430" y="2130398"/>
            <a:ext cx="5542626" cy="4312199"/>
          </a:xfrm>
          <a:prstGeom prst="rect">
            <a:avLst/>
          </a:prstGeom>
        </p:spPr>
      </p:pic>
      <p:pic>
        <p:nvPicPr>
          <p:cNvPr id="18" name="圖片 1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56543" y="3278759"/>
            <a:ext cx="3736849" cy="1002190"/>
          </a:xfrm>
          <a:prstGeom prst="rect">
            <a:avLst/>
          </a:prstGeom>
        </p:spPr>
      </p:pic>
      <p:pic>
        <p:nvPicPr>
          <p:cNvPr id="19" name="圖片 18"/>
          <p:cNvPicPr>
            <a:picLocks noChangeAspect="1"/>
          </p:cNvPicPr>
          <p:nvPr/>
        </p:nvPicPr>
        <p:blipFill rotWithShape="1">
          <a:blip r:embed="rId7">
            <a:extLst>
              <a:ext uri="{28A0092B-C50C-407E-A947-70E740481C1C}">
                <a14:useLocalDpi xmlns:a14="http://schemas.microsoft.com/office/drawing/2010/main" val="0"/>
              </a:ext>
            </a:extLst>
          </a:blip>
          <a:srcRect t="17722" b="4035"/>
          <a:stretch/>
        </p:blipFill>
        <p:spPr>
          <a:xfrm>
            <a:off x="3667761" y="2501900"/>
            <a:ext cx="4514412" cy="2482822"/>
          </a:xfrm>
          <a:prstGeom prst="rect">
            <a:avLst/>
          </a:prstGeom>
        </p:spPr>
      </p:pic>
      <p:pic>
        <p:nvPicPr>
          <p:cNvPr id="20" name="圖片 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667761" y="2457450"/>
            <a:ext cx="4521401" cy="2527272"/>
          </a:xfrm>
          <a:prstGeom prst="rect">
            <a:avLst/>
          </a:prstGeom>
        </p:spPr>
      </p:pic>
    </p:spTree>
    <p:extLst>
      <p:ext uri="{BB962C8B-B14F-4D97-AF65-F5344CB8AC3E}">
        <p14:creationId xmlns:p14="http://schemas.microsoft.com/office/powerpoint/2010/main" val="618701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3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6</a:t>
            </a:fld>
            <a:endParaRPr lang="zh-TW" altLang="en-US" dirty="0"/>
          </a:p>
        </p:txBody>
      </p:sp>
      <p:sp>
        <p:nvSpPr>
          <p:cNvPr id="3" name="文字方塊 2"/>
          <p:cNvSpPr txBox="1"/>
          <p:nvPr/>
        </p:nvSpPr>
        <p:spPr>
          <a:xfrm>
            <a:off x="1163480" y="896834"/>
            <a:ext cx="4118080" cy="584775"/>
          </a:xfrm>
          <a:prstGeom prst="rect">
            <a:avLst/>
          </a:prstGeom>
          <a:noFill/>
        </p:spPr>
        <p:txBody>
          <a:bodyPr wrap="square" rtlCol="0">
            <a:spAutoFit/>
          </a:bodyPr>
          <a:lstStyle/>
          <a:p>
            <a:r>
              <a:rPr lang="en-US" altLang="zh-TW" sz="3200" dirty="0" smtClean="0">
                <a:solidFill>
                  <a:schemeClr val="tx1">
                    <a:lumMod val="75000"/>
                    <a:lumOff val="25000"/>
                  </a:schemeClr>
                </a:solidFill>
              </a:rPr>
              <a:t>Training in </a:t>
            </a:r>
            <a:r>
              <a:rPr lang="en-US" altLang="zh-TW" sz="3200" dirty="0" smtClean="0">
                <a:solidFill>
                  <a:srgbClr val="F08220"/>
                </a:solidFill>
              </a:rPr>
              <a:t>Vuforia</a:t>
            </a:r>
            <a:endParaRPr lang="zh-TW" altLang="en-US" sz="3200" dirty="0">
              <a:solidFill>
                <a:srgbClr val="F08220"/>
              </a:solidFill>
            </a:endParaRPr>
          </a:p>
        </p:txBody>
      </p:sp>
      <p:cxnSp>
        <p:nvCxnSpPr>
          <p:cNvPr id="4" name="直線接點 3"/>
          <p:cNvCxnSpPr/>
          <p:nvPr/>
        </p:nvCxnSpPr>
        <p:spPr>
          <a:xfrm>
            <a:off x="1163480" y="1531912"/>
            <a:ext cx="949436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621762" y="5093748"/>
            <a:ext cx="1443216" cy="400110"/>
          </a:xfrm>
          <a:prstGeom prst="rect">
            <a:avLst/>
          </a:prstGeom>
        </p:spPr>
        <p:txBody>
          <a:bodyPr wrap="none">
            <a:spAutoFit/>
          </a:bodyPr>
          <a:lstStyle/>
          <a:p>
            <a:r>
              <a:rPr lang="en-US" altLang="zh-TW" sz="2000" dirty="0" smtClean="0">
                <a:solidFill>
                  <a:schemeClr val="tx1">
                    <a:lumMod val="65000"/>
                    <a:lumOff val="35000"/>
                  </a:schemeClr>
                </a:solidFill>
              </a:rPr>
              <a:t>Input Target</a:t>
            </a:r>
            <a:endParaRPr lang="en-US" altLang="zh-TW" sz="2000" dirty="0">
              <a:solidFill>
                <a:schemeClr val="tx1">
                  <a:lumMod val="65000"/>
                  <a:lumOff val="35000"/>
                </a:schemeClr>
              </a:solidFill>
            </a:endParaRPr>
          </a:p>
        </p:txBody>
      </p:sp>
      <p:sp>
        <p:nvSpPr>
          <p:cNvPr id="14" name="矩形 13"/>
          <p:cNvSpPr/>
          <p:nvPr/>
        </p:nvSpPr>
        <p:spPr>
          <a:xfrm>
            <a:off x="7047382" y="5093748"/>
            <a:ext cx="1418786" cy="400110"/>
          </a:xfrm>
          <a:prstGeom prst="rect">
            <a:avLst/>
          </a:prstGeom>
        </p:spPr>
        <p:txBody>
          <a:bodyPr wrap="none">
            <a:spAutoFit/>
          </a:bodyPr>
          <a:lstStyle/>
          <a:p>
            <a:r>
              <a:rPr lang="en-US" altLang="zh-TW" sz="2000" dirty="0">
                <a:solidFill>
                  <a:schemeClr val="tx1">
                    <a:lumMod val="65000"/>
                    <a:lumOff val="35000"/>
                  </a:schemeClr>
                </a:solidFill>
              </a:rPr>
              <a:t>Recognition</a:t>
            </a: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91" y="2327274"/>
            <a:ext cx="2537169" cy="2532455"/>
          </a:xfrm>
          <a:prstGeom prst="rect">
            <a:avLst/>
          </a:prstGeom>
        </p:spPr>
      </p:pic>
      <p:pic>
        <p:nvPicPr>
          <p:cNvPr id="7" name="圖片 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3074786" y="2327275"/>
            <a:ext cx="2537169" cy="2532455"/>
          </a:xfrm>
          <a:prstGeom prst="rect">
            <a:avLst/>
          </a:prstGeom>
        </p:spPr>
      </p:pic>
    </p:spTree>
    <p:extLst>
      <p:ext uri="{BB962C8B-B14F-4D97-AF65-F5344CB8AC3E}">
        <p14:creationId xmlns:p14="http://schemas.microsoft.com/office/powerpoint/2010/main" val="3240008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515725" y="303036"/>
            <a:ext cx="299070" cy="354190"/>
          </a:xfrm>
        </p:spPr>
        <p:txBody>
          <a:bodyPr/>
          <a:lstStyle/>
          <a:p>
            <a:fld id="{A0EDBECA-CDE6-495F-A757-2080B827131C}" type="slidenum">
              <a:rPr lang="zh-TW" altLang="en-US" smtClean="0"/>
              <a:pPr/>
              <a:t>7</a:t>
            </a:fld>
            <a:endParaRPr lang="zh-TW" altLang="en-US" dirty="0"/>
          </a:p>
        </p:txBody>
      </p:sp>
      <p:cxnSp>
        <p:nvCxnSpPr>
          <p:cNvPr id="6" name="直線接點 5"/>
          <p:cNvCxnSpPr/>
          <p:nvPr/>
        </p:nvCxnSpPr>
        <p:spPr>
          <a:xfrm>
            <a:off x="1330960" y="1541763"/>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163480" y="906685"/>
            <a:ext cx="4118080" cy="584775"/>
          </a:xfrm>
          <a:prstGeom prst="rect">
            <a:avLst/>
          </a:prstGeom>
          <a:noFill/>
        </p:spPr>
        <p:txBody>
          <a:bodyPr wrap="square" rtlCol="0">
            <a:spAutoFit/>
          </a:bodyPr>
          <a:lstStyle/>
          <a:p>
            <a:r>
              <a:rPr lang="en-US" altLang="zh-TW" sz="3200" dirty="0">
                <a:solidFill>
                  <a:schemeClr val="tx1">
                    <a:lumMod val="75000"/>
                    <a:lumOff val="25000"/>
                  </a:schemeClr>
                </a:solidFill>
              </a:rPr>
              <a:t>Integrating with </a:t>
            </a:r>
            <a:r>
              <a:rPr lang="en-US" altLang="zh-TW" sz="3200" dirty="0" smtClean="0">
                <a:solidFill>
                  <a:srgbClr val="F08220"/>
                </a:solidFill>
              </a:rPr>
              <a:t>Unity</a:t>
            </a:r>
            <a:endParaRPr lang="en-US" altLang="zh-TW" sz="3200" dirty="0">
              <a:solidFill>
                <a:srgbClr val="F08220"/>
              </a:solidFill>
            </a:endParaRPr>
          </a:p>
        </p:txBody>
      </p:sp>
      <p:sp>
        <p:nvSpPr>
          <p:cNvPr id="4" name="文字方塊 3"/>
          <p:cNvSpPr txBox="1"/>
          <p:nvPr/>
        </p:nvSpPr>
        <p:spPr>
          <a:xfrm>
            <a:off x="965915" y="4453107"/>
            <a:ext cx="1173320" cy="369332"/>
          </a:xfrm>
          <a:prstGeom prst="rect">
            <a:avLst/>
          </a:prstGeom>
          <a:noFill/>
        </p:spPr>
        <p:txBody>
          <a:bodyPr wrap="square" rtlCol="0">
            <a:spAutoFit/>
          </a:bodyPr>
          <a:lstStyle/>
          <a:p>
            <a:pPr algn="r"/>
            <a:r>
              <a:rPr lang="en-US" altLang="zh-TW" b="1" dirty="0" smtClean="0">
                <a:solidFill>
                  <a:srgbClr val="F08220"/>
                </a:solidFill>
              </a:rPr>
              <a:t>STEP</a:t>
            </a:r>
            <a:r>
              <a:rPr lang="zh-TW" altLang="en-US" b="1" dirty="0" smtClean="0">
                <a:solidFill>
                  <a:srgbClr val="F08220"/>
                </a:solidFill>
              </a:rPr>
              <a:t> </a:t>
            </a:r>
            <a:r>
              <a:rPr lang="en-US" altLang="zh-TW" b="1" dirty="0" smtClean="0">
                <a:solidFill>
                  <a:srgbClr val="F08220"/>
                </a:solidFill>
              </a:rPr>
              <a:t>1</a:t>
            </a:r>
            <a:endParaRPr lang="zh-TW" altLang="en-US" b="1" dirty="0">
              <a:solidFill>
                <a:srgbClr val="F08220"/>
              </a:solidFill>
            </a:endParaRPr>
          </a:p>
        </p:txBody>
      </p:sp>
      <p:sp>
        <p:nvSpPr>
          <p:cNvPr id="15" name="文字方塊 14"/>
          <p:cNvSpPr txBox="1"/>
          <p:nvPr/>
        </p:nvSpPr>
        <p:spPr>
          <a:xfrm>
            <a:off x="3141203" y="2481739"/>
            <a:ext cx="1173320" cy="369332"/>
          </a:xfrm>
          <a:prstGeom prst="rect">
            <a:avLst/>
          </a:prstGeom>
          <a:noFill/>
        </p:spPr>
        <p:txBody>
          <a:bodyPr wrap="square" rtlCol="0">
            <a:spAutoFit/>
          </a:bodyPr>
          <a:lstStyle/>
          <a:p>
            <a:pPr algn="r"/>
            <a:r>
              <a:rPr lang="en-US" altLang="zh-TW" b="1" dirty="0" smtClean="0">
                <a:solidFill>
                  <a:srgbClr val="F08220"/>
                </a:solidFill>
              </a:rPr>
              <a:t>STEP</a:t>
            </a:r>
            <a:r>
              <a:rPr lang="zh-TW" altLang="en-US" b="1" dirty="0" smtClean="0">
                <a:solidFill>
                  <a:srgbClr val="F08220"/>
                </a:solidFill>
              </a:rPr>
              <a:t> </a:t>
            </a:r>
            <a:r>
              <a:rPr lang="en-US" altLang="zh-TW" b="1" dirty="0" smtClean="0">
                <a:solidFill>
                  <a:srgbClr val="F08220"/>
                </a:solidFill>
              </a:rPr>
              <a:t>2</a:t>
            </a:r>
            <a:endParaRPr lang="zh-TW" altLang="en-US" b="1" dirty="0">
              <a:solidFill>
                <a:srgbClr val="F08220"/>
              </a:solidFill>
            </a:endParaRPr>
          </a:p>
        </p:txBody>
      </p:sp>
      <p:sp>
        <p:nvSpPr>
          <p:cNvPr id="16" name="文字方塊 15"/>
          <p:cNvSpPr txBox="1"/>
          <p:nvPr/>
        </p:nvSpPr>
        <p:spPr>
          <a:xfrm>
            <a:off x="8673227" y="1989693"/>
            <a:ext cx="1173320" cy="369332"/>
          </a:xfrm>
          <a:prstGeom prst="rect">
            <a:avLst/>
          </a:prstGeom>
          <a:noFill/>
        </p:spPr>
        <p:txBody>
          <a:bodyPr wrap="square" rtlCol="0">
            <a:spAutoFit/>
          </a:bodyPr>
          <a:lstStyle/>
          <a:p>
            <a:r>
              <a:rPr lang="en-US" altLang="zh-TW" b="1" dirty="0" smtClean="0">
                <a:solidFill>
                  <a:srgbClr val="F08220"/>
                </a:solidFill>
              </a:rPr>
              <a:t>STEP</a:t>
            </a:r>
            <a:r>
              <a:rPr lang="zh-TW" altLang="en-US" b="1" dirty="0" smtClean="0">
                <a:solidFill>
                  <a:srgbClr val="F08220"/>
                </a:solidFill>
              </a:rPr>
              <a:t> </a:t>
            </a:r>
            <a:r>
              <a:rPr lang="en-US" altLang="zh-TW" b="1" dirty="0" smtClean="0">
                <a:solidFill>
                  <a:srgbClr val="F08220"/>
                </a:solidFill>
              </a:rPr>
              <a:t>3</a:t>
            </a:r>
            <a:endParaRPr lang="zh-TW" altLang="en-US" b="1" dirty="0">
              <a:solidFill>
                <a:srgbClr val="F08220"/>
              </a:solidFill>
            </a:endParaRPr>
          </a:p>
        </p:txBody>
      </p:sp>
      <p:sp>
        <p:nvSpPr>
          <p:cNvPr id="17" name="文字方塊 16"/>
          <p:cNvSpPr txBox="1"/>
          <p:nvPr/>
        </p:nvSpPr>
        <p:spPr>
          <a:xfrm>
            <a:off x="9205554" y="4507330"/>
            <a:ext cx="1173320" cy="369332"/>
          </a:xfrm>
          <a:prstGeom prst="rect">
            <a:avLst/>
          </a:prstGeom>
          <a:noFill/>
        </p:spPr>
        <p:txBody>
          <a:bodyPr wrap="square" rtlCol="0">
            <a:spAutoFit/>
          </a:bodyPr>
          <a:lstStyle/>
          <a:p>
            <a:r>
              <a:rPr lang="en-US" altLang="zh-TW" b="1" dirty="0" smtClean="0">
                <a:solidFill>
                  <a:srgbClr val="F08220"/>
                </a:solidFill>
              </a:rPr>
              <a:t>STEP</a:t>
            </a:r>
            <a:r>
              <a:rPr lang="zh-TW" altLang="en-US" b="1" dirty="0" smtClean="0">
                <a:solidFill>
                  <a:srgbClr val="F08220"/>
                </a:solidFill>
              </a:rPr>
              <a:t> </a:t>
            </a:r>
            <a:r>
              <a:rPr lang="en-US" altLang="zh-TW" b="1" dirty="0" smtClean="0">
                <a:solidFill>
                  <a:srgbClr val="F08220"/>
                </a:solidFill>
              </a:rPr>
              <a:t>4</a:t>
            </a:r>
            <a:endParaRPr lang="zh-TW" altLang="en-US" b="1" dirty="0">
              <a:solidFill>
                <a:srgbClr val="F08220"/>
              </a:solidFill>
            </a:endParaRPr>
          </a:p>
        </p:txBody>
      </p:sp>
      <p:sp>
        <p:nvSpPr>
          <p:cNvPr id="5" name="矩形 4"/>
          <p:cNvSpPr/>
          <p:nvPr/>
        </p:nvSpPr>
        <p:spPr>
          <a:xfrm>
            <a:off x="857250" y="4876662"/>
            <a:ext cx="1281985" cy="523220"/>
          </a:xfrm>
          <a:prstGeom prst="rect">
            <a:avLst/>
          </a:prstGeom>
        </p:spPr>
        <p:txBody>
          <a:bodyPr wrap="square">
            <a:spAutoFit/>
          </a:bodyPr>
          <a:lstStyle/>
          <a:p>
            <a:pPr algn="r"/>
            <a:r>
              <a:rPr lang="en-US" altLang="zh-TW" sz="1400" dirty="0" smtClean="0">
                <a:solidFill>
                  <a:schemeClr val="tx1">
                    <a:lumMod val="75000"/>
                    <a:lumOff val="25000"/>
                  </a:schemeClr>
                </a:solidFill>
              </a:rPr>
              <a:t>Add</a:t>
            </a:r>
            <a:r>
              <a:rPr lang="zh-TW" altLang="en-US" sz="1400" dirty="0" smtClean="0">
                <a:solidFill>
                  <a:schemeClr val="tx1">
                    <a:lumMod val="75000"/>
                    <a:lumOff val="25000"/>
                  </a:schemeClr>
                </a:solidFill>
              </a:rPr>
              <a:t> </a:t>
            </a:r>
            <a:r>
              <a:rPr lang="en-US" altLang="zh-TW" sz="1400" dirty="0" smtClean="0">
                <a:solidFill>
                  <a:schemeClr val="tx1">
                    <a:lumMod val="75000"/>
                    <a:lumOff val="25000"/>
                  </a:schemeClr>
                </a:solidFill>
              </a:rPr>
              <a:t>Model &amp; Animation</a:t>
            </a:r>
            <a:endParaRPr lang="en-US" altLang="zh-TW" sz="1400" dirty="0">
              <a:solidFill>
                <a:schemeClr val="tx1">
                  <a:lumMod val="75000"/>
                  <a:lumOff val="25000"/>
                </a:schemeClr>
              </a:solidFill>
            </a:endParaRPr>
          </a:p>
        </p:txBody>
      </p:sp>
      <p:sp>
        <p:nvSpPr>
          <p:cNvPr id="19" name="矩形 18"/>
          <p:cNvSpPr/>
          <p:nvPr/>
        </p:nvSpPr>
        <p:spPr>
          <a:xfrm>
            <a:off x="3032538" y="2870121"/>
            <a:ext cx="1281985" cy="523220"/>
          </a:xfrm>
          <a:prstGeom prst="rect">
            <a:avLst/>
          </a:prstGeom>
        </p:spPr>
        <p:txBody>
          <a:bodyPr wrap="square">
            <a:spAutoFit/>
          </a:bodyPr>
          <a:lstStyle/>
          <a:p>
            <a:pPr algn="r"/>
            <a:r>
              <a:rPr lang="en-US" altLang="zh-TW" sz="1400" dirty="0" smtClean="0">
                <a:solidFill>
                  <a:schemeClr val="tx1">
                    <a:lumMod val="75000"/>
                    <a:lumOff val="25000"/>
                  </a:schemeClr>
                </a:solidFill>
              </a:rPr>
              <a:t>Design </a:t>
            </a:r>
            <a:br>
              <a:rPr lang="en-US" altLang="zh-TW" sz="1400" dirty="0" smtClean="0">
                <a:solidFill>
                  <a:schemeClr val="tx1">
                    <a:lumMod val="75000"/>
                    <a:lumOff val="25000"/>
                  </a:schemeClr>
                </a:solidFill>
              </a:rPr>
            </a:br>
            <a:r>
              <a:rPr lang="en-US" altLang="zh-TW" sz="1400" dirty="0" smtClean="0">
                <a:solidFill>
                  <a:schemeClr val="tx1">
                    <a:lumMod val="75000"/>
                    <a:lumOff val="25000"/>
                  </a:schemeClr>
                </a:solidFill>
              </a:rPr>
              <a:t>User Interface</a:t>
            </a:r>
            <a:endParaRPr lang="en-US" altLang="zh-TW" sz="1400" dirty="0">
              <a:solidFill>
                <a:schemeClr val="tx1">
                  <a:lumMod val="75000"/>
                  <a:lumOff val="25000"/>
                </a:schemeClr>
              </a:solidFill>
            </a:endParaRPr>
          </a:p>
        </p:txBody>
      </p:sp>
      <p:sp>
        <p:nvSpPr>
          <p:cNvPr id="22" name="矩形 21"/>
          <p:cNvSpPr/>
          <p:nvPr/>
        </p:nvSpPr>
        <p:spPr>
          <a:xfrm>
            <a:off x="8673227" y="2347645"/>
            <a:ext cx="1281985" cy="523220"/>
          </a:xfrm>
          <a:prstGeom prst="rect">
            <a:avLst/>
          </a:prstGeom>
        </p:spPr>
        <p:txBody>
          <a:bodyPr wrap="square">
            <a:spAutoFit/>
          </a:bodyPr>
          <a:lstStyle/>
          <a:p>
            <a:r>
              <a:rPr lang="en-US" altLang="zh-TW" sz="1400" dirty="0">
                <a:solidFill>
                  <a:schemeClr val="tx1">
                    <a:lumMod val="75000"/>
                    <a:lumOff val="25000"/>
                  </a:schemeClr>
                </a:solidFill>
              </a:rPr>
              <a:t>Scripts PSS System</a:t>
            </a:r>
          </a:p>
        </p:txBody>
      </p:sp>
      <p:sp>
        <p:nvSpPr>
          <p:cNvPr id="23" name="矩形 22"/>
          <p:cNvSpPr/>
          <p:nvPr/>
        </p:nvSpPr>
        <p:spPr>
          <a:xfrm>
            <a:off x="9205554" y="4876662"/>
            <a:ext cx="1281985" cy="307777"/>
          </a:xfrm>
          <a:prstGeom prst="rect">
            <a:avLst/>
          </a:prstGeom>
        </p:spPr>
        <p:txBody>
          <a:bodyPr wrap="square">
            <a:spAutoFit/>
          </a:bodyPr>
          <a:lstStyle/>
          <a:p>
            <a:r>
              <a:rPr lang="en-US" altLang="zh-TW" sz="1400" dirty="0">
                <a:solidFill>
                  <a:schemeClr val="tx1">
                    <a:lumMod val="75000"/>
                    <a:lumOff val="25000"/>
                  </a:schemeClr>
                </a:solidFill>
              </a:rPr>
              <a:t>Build App</a:t>
            </a:r>
          </a:p>
        </p:txBody>
      </p:sp>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8436" y="3468988"/>
            <a:ext cx="4783319" cy="2446015"/>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383" y="1543217"/>
            <a:ext cx="2391657" cy="3393980"/>
          </a:xfrm>
          <a:prstGeom prst="rect">
            <a:avLst/>
          </a:prstGeom>
        </p:spPr>
      </p:pic>
      <p:pic>
        <p:nvPicPr>
          <p:cNvPr id="10" name="圖片 9"/>
          <p:cNvPicPr>
            <a:picLocks noChangeAspect="1"/>
          </p:cNvPicPr>
          <p:nvPr/>
        </p:nvPicPr>
        <p:blipFill rotWithShape="1">
          <a:blip r:embed="rId5" cstate="print">
            <a:extLst>
              <a:ext uri="{28A0092B-C50C-407E-A947-70E740481C1C}">
                <a14:useLocalDpi xmlns:a14="http://schemas.microsoft.com/office/drawing/2010/main" val="0"/>
              </a:ext>
            </a:extLst>
          </a:blip>
          <a:srcRect r="23443"/>
          <a:stretch/>
        </p:blipFill>
        <p:spPr>
          <a:xfrm>
            <a:off x="5543605" y="3653654"/>
            <a:ext cx="3661950" cy="2446015"/>
          </a:xfrm>
          <a:prstGeom prst="rect">
            <a:avLst/>
          </a:prstGeom>
        </p:spPr>
      </p:pic>
      <p:pic>
        <p:nvPicPr>
          <p:cNvPr id="11" name="圖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9758" y="1837792"/>
            <a:ext cx="2391657" cy="3393980"/>
          </a:xfrm>
          <a:prstGeom prst="rect">
            <a:avLst/>
          </a:prstGeom>
        </p:spPr>
      </p:pic>
      <p:pic>
        <p:nvPicPr>
          <p:cNvPr id="13" name="圖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9718" y="4293157"/>
            <a:ext cx="652270" cy="689232"/>
          </a:xfrm>
          <a:prstGeom prst="rect">
            <a:avLst/>
          </a:prstGeom>
          <a:effectLst>
            <a:outerShdw blurRad="63500" sx="102000" sy="102000" algn="ctr" rotWithShape="0">
              <a:prstClr val="black">
                <a:alpha val="40000"/>
              </a:prstClr>
            </a:outerShdw>
          </a:effectLst>
        </p:spPr>
      </p:pic>
      <p:pic>
        <p:nvPicPr>
          <p:cNvPr id="25" name="圖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6232" y="4293157"/>
            <a:ext cx="2391657" cy="3393980"/>
          </a:xfrm>
          <a:prstGeom prst="rect">
            <a:avLst/>
          </a:prstGeom>
          <a:effectLst>
            <a:outerShdw blurRad="50800" dist="38100" dir="2700000" algn="tl" rotWithShape="0">
              <a:prstClr val="black">
                <a:alpha val="40000"/>
              </a:prstClr>
            </a:outerShdw>
          </a:effectLst>
        </p:spPr>
      </p:pic>
      <p:pic>
        <p:nvPicPr>
          <p:cNvPr id="26" name="圖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9128" y="4453107"/>
            <a:ext cx="1006819" cy="959891"/>
          </a:xfrm>
          <a:prstGeom prst="rect">
            <a:avLst/>
          </a:prstGeom>
        </p:spPr>
      </p:pic>
      <p:pic>
        <p:nvPicPr>
          <p:cNvPr id="28" name="圖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70569" y="2590660"/>
            <a:ext cx="873036" cy="832343"/>
          </a:xfrm>
          <a:prstGeom prst="rect">
            <a:avLst/>
          </a:prstGeom>
        </p:spPr>
      </p:pic>
      <p:pic>
        <p:nvPicPr>
          <p:cNvPr id="29" name="圖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97889" y="1899437"/>
            <a:ext cx="1536016" cy="1464422"/>
          </a:xfrm>
          <a:prstGeom prst="rect">
            <a:avLst/>
          </a:prstGeom>
          <a:effectLst>
            <a:outerShdw blurRad="63500" sx="102000" sy="102000" algn="ctr" rotWithShape="0">
              <a:prstClr val="black">
                <a:alpha val="40000"/>
              </a:prstClr>
            </a:outerShdw>
          </a:effectLst>
        </p:spPr>
      </p:pic>
      <p:pic>
        <p:nvPicPr>
          <p:cNvPr id="30" name="圖片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7626" y="4380144"/>
            <a:ext cx="927836" cy="884589"/>
          </a:xfrm>
          <a:prstGeom prst="rect">
            <a:avLst/>
          </a:prstGeom>
        </p:spPr>
      </p:pic>
    </p:spTree>
    <p:extLst>
      <p:ext uri="{BB962C8B-B14F-4D97-AF65-F5344CB8AC3E}">
        <p14:creationId xmlns:p14="http://schemas.microsoft.com/office/powerpoint/2010/main" val="3679505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800"/>
                                        <p:tgtEl>
                                          <p:spTgt spid="13"/>
                                        </p:tgtEl>
                                      </p:cBhvr>
                                    </p:animEffect>
                                  </p:childTnLst>
                                </p:cTn>
                              </p:par>
                              <p:par>
                                <p:cTn id="8" presetID="42" presetClass="entr" presetSubtype="0" fill="hold" nodeType="withEffect">
                                  <p:stCondLst>
                                    <p:cond delay="6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anim calcmode="lin" valueType="num">
                                      <p:cBhvr>
                                        <p:cTn id="11" dur="1000" fill="hold"/>
                                        <p:tgtEl>
                                          <p:spTgt spid="25"/>
                                        </p:tgtEl>
                                        <p:attrNameLst>
                                          <p:attrName>ppt_x</p:attrName>
                                        </p:attrNameLst>
                                      </p:cBhvr>
                                      <p:tavLst>
                                        <p:tav tm="0">
                                          <p:val>
                                            <p:strVal val="#ppt_x"/>
                                          </p:val>
                                        </p:tav>
                                        <p:tav tm="100000">
                                          <p:val>
                                            <p:strVal val="#ppt_x"/>
                                          </p:val>
                                        </p:tav>
                                      </p:tavLst>
                                    </p:anim>
                                    <p:anim calcmode="lin" valueType="num">
                                      <p:cBhvr>
                                        <p:cTn id="12" dur="1000" fill="hold"/>
                                        <p:tgtEl>
                                          <p:spTgt spid="25"/>
                                        </p:tgtEl>
                                        <p:attrNameLst>
                                          <p:attrName>ppt_y</p:attrName>
                                        </p:attrNameLst>
                                      </p:cBhvr>
                                      <p:tavLst>
                                        <p:tav tm="0">
                                          <p:val>
                                            <p:strVal val="#ppt_y+.1"/>
                                          </p:val>
                                        </p:tav>
                                        <p:tav tm="100000">
                                          <p:val>
                                            <p:strVal val="#ppt_y"/>
                                          </p:val>
                                        </p:tav>
                                      </p:tavLst>
                                    </p:anim>
                                  </p:childTnLst>
                                </p:cTn>
                              </p:par>
                            </p:childTnLst>
                          </p:cTn>
                        </p:par>
                        <p:par>
                          <p:cTn id="13" fill="hold">
                            <p:stCondLst>
                              <p:cond delay="16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21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5" grpId="0"/>
      <p:bldP spid="19"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0EDBECA-CDE6-495F-A757-2080B827131C}" type="slidenum">
              <a:rPr lang="zh-TW" altLang="en-US" smtClean="0"/>
              <a:pPr/>
              <a:t>8</a:t>
            </a:fld>
            <a:endParaRPr lang="zh-TW" altLang="en-US" dirty="0"/>
          </a:p>
        </p:txBody>
      </p:sp>
      <p:sp>
        <p:nvSpPr>
          <p:cNvPr id="3" name="文字方塊 2"/>
          <p:cNvSpPr txBox="1"/>
          <p:nvPr/>
        </p:nvSpPr>
        <p:spPr>
          <a:xfrm>
            <a:off x="3068320" y="482258"/>
            <a:ext cx="6945840" cy="769441"/>
          </a:xfrm>
          <a:prstGeom prst="rect">
            <a:avLst/>
          </a:prstGeom>
          <a:noFill/>
        </p:spPr>
        <p:txBody>
          <a:bodyPr wrap="square" rtlCol="0">
            <a:spAutoFit/>
          </a:bodyPr>
          <a:lstStyle/>
          <a:p>
            <a:pPr algn="ctr"/>
            <a:r>
              <a:rPr lang="en-US" altLang="zh-TW" sz="4000" dirty="0" smtClean="0">
                <a:solidFill>
                  <a:schemeClr val="tx1">
                    <a:lumMod val="75000"/>
                    <a:lumOff val="25000"/>
                  </a:schemeClr>
                </a:solidFill>
              </a:rPr>
              <a:t>Pokémon Cards</a:t>
            </a:r>
            <a:r>
              <a:rPr lang="en-US" altLang="zh-TW" sz="4400" dirty="0" smtClean="0">
                <a:solidFill>
                  <a:schemeClr val="tx1">
                    <a:lumMod val="75000"/>
                    <a:lumOff val="25000"/>
                  </a:schemeClr>
                </a:solidFill>
              </a:rPr>
              <a:t> </a:t>
            </a:r>
            <a:r>
              <a:rPr lang="en-US" altLang="zh-TW" sz="4400" dirty="0" smtClean="0">
                <a:solidFill>
                  <a:srgbClr val="F08220"/>
                </a:solidFill>
              </a:rPr>
              <a:t>Design</a:t>
            </a:r>
            <a:endParaRPr lang="zh-TW" altLang="en-US" sz="440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50000"/>
                  </a:schemeClr>
                </a:solidFill>
              </a:rPr>
              <a:t>Show you how to make the Pokémon cards.</a:t>
            </a:r>
            <a:endParaRPr lang="zh-TW" altLang="en-US" sz="1400" dirty="0">
              <a:solidFill>
                <a:schemeClr val="bg1">
                  <a:lumMod val="50000"/>
                </a:schemeClr>
              </a:solidFill>
            </a:endParaRPr>
          </a:p>
        </p:txBody>
      </p:sp>
      <p:pic>
        <p:nvPicPr>
          <p:cNvPr id="35" name="圖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335" y="2409642"/>
            <a:ext cx="2720297" cy="3817978"/>
          </a:xfrm>
          <a:prstGeom prst="rect">
            <a:avLst/>
          </a:prstGeom>
        </p:spPr>
      </p:pic>
      <p:pic>
        <p:nvPicPr>
          <p:cNvPr id="37" name="圖片 36"/>
          <p:cNvPicPr>
            <a:picLocks noChangeAspect="1"/>
          </p:cNvPicPr>
          <p:nvPr/>
        </p:nvPicPr>
        <p:blipFill rotWithShape="1">
          <a:blip r:embed="rId3" cstate="print">
            <a:extLst>
              <a:ext uri="{28A0092B-C50C-407E-A947-70E740481C1C}">
                <a14:useLocalDpi xmlns:a14="http://schemas.microsoft.com/office/drawing/2010/main" val="0"/>
              </a:ext>
            </a:extLst>
          </a:blip>
          <a:srcRect t="1164"/>
          <a:stretch/>
        </p:blipFill>
        <p:spPr>
          <a:xfrm>
            <a:off x="5015917" y="2618574"/>
            <a:ext cx="2720664" cy="3409772"/>
          </a:xfrm>
          <a:prstGeom prst="rect">
            <a:avLst/>
          </a:prstGeom>
        </p:spPr>
      </p:pic>
      <p:pic>
        <p:nvPicPr>
          <p:cNvPr id="40" name="圖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918" y="6045369"/>
            <a:ext cx="2720663" cy="185108"/>
          </a:xfrm>
          <a:prstGeom prst="rect">
            <a:avLst/>
          </a:prstGeom>
        </p:spPr>
      </p:pic>
      <p:pic>
        <p:nvPicPr>
          <p:cNvPr id="42" name="圖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770" y="2567574"/>
            <a:ext cx="850055" cy="813053"/>
          </a:xfrm>
          <a:prstGeom prst="rect">
            <a:avLst/>
          </a:prstGeom>
        </p:spPr>
      </p:pic>
      <p:pic>
        <p:nvPicPr>
          <p:cNvPr id="34" name="圖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5412" y="2567574"/>
            <a:ext cx="863326" cy="1401152"/>
          </a:xfrm>
          <a:prstGeom prst="rect">
            <a:avLst/>
          </a:prstGeom>
        </p:spPr>
      </p:pic>
      <p:pic>
        <p:nvPicPr>
          <p:cNvPr id="36" name="圖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6336" y="2389273"/>
            <a:ext cx="2737014" cy="689067"/>
          </a:xfrm>
          <a:prstGeom prst="rect">
            <a:avLst/>
          </a:prstGeom>
        </p:spPr>
      </p:pic>
      <p:pic>
        <p:nvPicPr>
          <p:cNvPr id="38" name="圖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8404" y="2618574"/>
            <a:ext cx="787210" cy="173267"/>
          </a:xfrm>
          <a:prstGeom prst="rect">
            <a:avLst/>
          </a:prstGeom>
        </p:spPr>
      </p:pic>
      <p:pic>
        <p:nvPicPr>
          <p:cNvPr id="39" name="圖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5334" y="2850625"/>
            <a:ext cx="263404" cy="271417"/>
          </a:xfrm>
          <a:prstGeom prst="rect">
            <a:avLst/>
          </a:prstGeom>
        </p:spPr>
      </p:pic>
      <p:pic>
        <p:nvPicPr>
          <p:cNvPr id="41" name="圖片 40"/>
          <p:cNvPicPr>
            <a:picLocks noChangeAspect="1"/>
          </p:cNvPicPr>
          <p:nvPr/>
        </p:nvPicPr>
        <p:blipFill rotWithShape="1">
          <a:blip r:embed="rId10" cstate="print">
            <a:extLst>
              <a:ext uri="{28A0092B-C50C-407E-A947-70E740481C1C}">
                <a14:useLocalDpi xmlns:a14="http://schemas.microsoft.com/office/drawing/2010/main" val="0"/>
              </a:ext>
            </a:extLst>
          </a:blip>
          <a:srcRect r="11405"/>
          <a:stretch/>
        </p:blipFill>
        <p:spPr>
          <a:xfrm>
            <a:off x="5193088" y="3405852"/>
            <a:ext cx="2543494" cy="2834150"/>
          </a:xfrm>
          <a:prstGeom prst="rect">
            <a:avLst/>
          </a:prstGeom>
        </p:spPr>
      </p:pic>
      <p:pic>
        <p:nvPicPr>
          <p:cNvPr id="44" name="圖片 43"/>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602589" y="2395942"/>
            <a:ext cx="2788543" cy="3838346"/>
          </a:xfrm>
          <a:prstGeom prst="rect">
            <a:avLst/>
          </a:prstGeom>
        </p:spPr>
      </p:pic>
      <p:cxnSp>
        <p:nvCxnSpPr>
          <p:cNvPr id="16" name="直線接點 15"/>
          <p:cNvCxnSpPr/>
          <p:nvPr/>
        </p:nvCxnSpPr>
        <p:spPr>
          <a:xfrm>
            <a:off x="1330960" y="1541763"/>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1163480" y="906685"/>
            <a:ext cx="4118080" cy="584775"/>
          </a:xfrm>
          <a:prstGeom prst="rect">
            <a:avLst/>
          </a:prstGeom>
          <a:noFill/>
        </p:spPr>
        <p:txBody>
          <a:bodyPr wrap="square" rtlCol="0">
            <a:spAutoFit/>
          </a:bodyPr>
          <a:lstStyle/>
          <a:p>
            <a:r>
              <a:rPr lang="en-US" altLang="zh-TW" sz="3200" dirty="0">
                <a:solidFill>
                  <a:schemeClr val="tx1">
                    <a:lumMod val="75000"/>
                    <a:lumOff val="25000"/>
                  </a:schemeClr>
                </a:solidFill>
              </a:rPr>
              <a:t>Pokémon </a:t>
            </a:r>
            <a:r>
              <a:rPr lang="en-US" altLang="zh-TW" sz="3200" dirty="0" smtClean="0">
                <a:solidFill>
                  <a:schemeClr val="tx1">
                    <a:lumMod val="75000"/>
                    <a:lumOff val="25000"/>
                  </a:schemeClr>
                </a:solidFill>
              </a:rPr>
              <a:t>Cards</a:t>
            </a:r>
            <a:r>
              <a:rPr lang="zh-TW" altLang="en-US" sz="3200" dirty="0" smtClean="0">
                <a:solidFill>
                  <a:schemeClr val="tx1">
                    <a:lumMod val="75000"/>
                    <a:lumOff val="25000"/>
                  </a:schemeClr>
                </a:solidFill>
              </a:rPr>
              <a:t> </a:t>
            </a:r>
            <a:r>
              <a:rPr lang="en-US" altLang="zh-TW" sz="3200" dirty="0" smtClean="0">
                <a:solidFill>
                  <a:srgbClr val="F08220"/>
                </a:solidFill>
              </a:rPr>
              <a:t>Unity</a:t>
            </a:r>
            <a:endParaRPr lang="en-US" altLang="zh-TW" sz="3200" dirty="0">
              <a:solidFill>
                <a:srgbClr val="F08220"/>
              </a:solidFill>
            </a:endParaRPr>
          </a:p>
        </p:txBody>
      </p:sp>
    </p:spTree>
    <p:extLst>
      <p:ext uri="{BB962C8B-B14F-4D97-AF65-F5344CB8AC3E}">
        <p14:creationId xmlns:p14="http://schemas.microsoft.com/office/powerpoint/2010/main" val="2776057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55"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p:cTn id="10" dur="1000" fill="hold"/>
                                        <p:tgtEl>
                                          <p:spTgt spid="36"/>
                                        </p:tgtEl>
                                        <p:attrNameLst>
                                          <p:attrName>ppt_w</p:attrName>
                                        </p:attrNameLst>
                                      </p:cBhvr>
                                      <p:tavLst>
                                        <p:tav tm="0">
                                          <p:val>
                                            <p:strVal val="#ppt_w*0.70"/>
                                          </p:val>
                                        </p:tav>
                                        <p:tav tm="100000">
                                          <p:val>
                                            <p:strVal val="#ppt_w"/>
                                          </p:val>
                                        </p:tav>
                                      </p:tavLst>
                                    </p:anim>
                                    <p:anim calcmode="lin" valueType="num">
                                      <p:cBhvr>
                                        <p:cTn id="11" dur="1000" fill="hold"/>
                                        <p:tgtEl>
                                          <p:spTgt spid="36"/>
                                        </p:tgtEl>
                                        <p:attrNameLst>
                                          <p:attrName>ppt_h</p:attrName>
                                        </p:attrNameLst>
                                      </p:cBhvr>
                                      <p:tavLst>
                                        <p:tav tm="0">
                                          <p:val>
                                            <p:strVal val="#ppt_h"/>
                                          </p:val>
                                        </p:tav>
                                        <p:tav tm="100000">
                                          <p:val>
                                            <p:strVal val="#ppt_h"/>
                                          </p:val>
                                        </p:tav>
                                      </p:tavLst>
                                    </p:anim>
                                    <p:animEffect transition="in" filter="fade">
                                      <p:cBhvr>
                                        <p:cTn id="12" dur="1000"/>
                                        <p:tgtEl>
                                          <p:spTgt spid="36"/>
                                        </p:tgtEl>
                                      </p:cBhvr>
                                    </p:animEffect>
                                  </p:childTnLst>
                                </p:cTn>
                              </p:par>
                              <p:par>
                                <p:cTn id="13" presetID="55"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1000" fill="hold"/>
                                        <p:tgtEl>
                                          <p:spTgt spid="40"/>
                                        </p:tgtEl>
                                        <p:attrNameLst>
                                          <p:attrName>ppt_w</p:attrName>
                                        </p:attrNameLst>
                                      </p:cBhvr>
                                      <p:tavLst>
                                        <p:tav tm="0">
                                          <p:val>
                                            <p:strVal val="#ppt_w*0.70"/>
                                          </p:val>
                                        </p:tav>
                                        <p:tav tm="100000">
                                          <p:val>
                                            <p:strVal val="#ppt_w"/>
                                          </p:val>
                                        </p:tav>
                                      </p:tavLst>
                                    </p:anim>
                                    <p:anim calcmode="lin" valueType="num">
                                      <p:cBhvr>
                                        <p:cTn id="16" dur="1000" fill="hold"/>
                                        <p:tgtEl>
                                          <p:spTgt spid="40"/>
                                        </p:tgtEl>
                                        <p:attrNameLst>
                                          <p:attrName>ppt_h</p:attrName>
                                        </p:attrNameLst>
                                      </p:cBhvr>
                                      <p:tavLst>
                                        <p:tav tm="0">
                                          <p:val>
                                            <p:strVal val="#ppt_h"/>
                                          </p:val>
                                        </p:tav>
                                        <p:tav tm="100000">
                                          <p:val>
                                            <p:strVal val="#ppt_h"/>
                                          </p:val>
                                        </p:tav>
                                      </p:tavLst>
                                    </p:anim>
                                    <p:animEffect transition="in" filter="fade">
                                      <p:cBhvr>
                                        <p:cTn id="17" dur="1000"/>
                                        <p:tgtEl>
                                          <p:spTgt spid="40"/>
                                        </p:tgtEl>
                                      </p:cBhvr>
                                    </p:animEffect>
                                  </p:childTnLst>
                                </p:cTn>
                              </p:par>
                              <p:par>
                                <p:cTn id="18" presetID="22" presetClass="entr" presetSubtype="4"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par>
                                <p:cTn id="21" presetID="22" presetClass="entr" presetSubtype="8"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22" presetClass="entr" presetSubtype="4"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down)">
                                      <p:cBhvr>
                                        <p:cTn id="29" dur="500"/>
                                        <p:tgtEl>
                                          <p:spTgt spid="34"/>
                                        </p:tgtEl>
                                      </p:cBhvr>
                                    </p:animEffect>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26"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80">
                                          <p:stCondLst>
                                            <p:cond delay="0"/>
                                          </p:stCondLst>
                                        </p:cTn>
                                        <p:tgtEl>
                                          <p:spTgt spid="41"/>
                                        </p:tgtEl>
                                      </p:cBhvr>
                                    </p:animEffect>
                                    <p:anim calcmode="lin" valueType="num">
                                      <p:cBhvr>
                                        <p:cTn id="3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43" dur="26">
                                          <p:stCondLst>
                                            <p:cond delay="650"/>
                                          </p:stCondLst>
                                        </p:cTn>
                                        <p:tgtEl>
                                          <p:spTgt spid="41"/>
                                        </p:tgtEl>
                                      </p:cBhvr>
                                      <p:to x="100000" y="60000"/>
                                    </p:animScale>
                                    <p:animScale>
                                      <p:cBhvr>
                                        <p:cTn id="44" dur="166" decel="50000">
                                          <p:stCondLst>
                                            <p:cond delay="676"/>
                                          </p:stCondLst>
                                        </p:cTn>
                                        <p:tgtEl>
                                          <p:spTgt spid="41"/>
                                        </p:tgtEl>
                                      </p:cBhvr>
                                      <p:to x="100000" y="100000"/>
                                    </p:animScale>
                                    <p:animScale>
                                      <p:cBhvr>
                                        <p:cTn id="45" dur="26">
                                          <p:stCondLst>
                                            <p:cond delay="1312"/>
                                          </p:stCondLst>
                                        </p:cTn>
                                        <p:tgtEl>
                                          <p:spTgt spid="41"/>
                                        </p:tgtEl>
                                      </p:cBhvr>
                                      <p:to x="100000" y="80000"/>
                                    </p:animScale>
                                    <p:animScale>
                                      <p:cBhvr>
                                        <p:cTn id="46" dur="166" decel="50000">
                                          <p:stCondLst>
                                            <p:cond delay="1338"/>
                                          </p:stCondLst>
                                        </p:cTn>
                                        <p:tgtEl>
                                          <p:spTgt spid="41"/>
                                        </p:tgtEl>
                                      </p:cBhvr>
                                      <p:to x="100000" y="100000"/>
                                    </p:animScale>
                                    <p:animScale>
                                      <p:cBhvr>
                                        <p:cTn id="47" dur="26">
                                          <p:stCondLst>
                                            <p:cond delay="1642"/>
                                          </p:stCondLst>
                                        </p:cTn>
                                        <p:tgtEl>
                                          <p:spTgt spid="41"/>
                                        </p:tgtEl>
                                      </p:cBhvr>
                                      <p:to x="100000" y="90000"/>
                                    </p:animScale>
                                    <p:animScale>
                                      <p:cBhvr>
                                        <p:cTn id="48" dur="166" decel="50000">
                                          <p:stCondLst>
                                            <p:cond delay="1668"/>
                                          </p:stCondLst>
                                        </p:cTn>
                                        <p:tgtEl>
                                          <p:spTgt spid="41"/>
                                        </p:tgtEl>
                                      </p:cBhvr>
                                      <p:to x="100000" y="100000"/>
                                    </p:animScale>
                                    <p:animScale>
                                      <p:cBhvr>
                                        <p:cTn id="49" dur="26">
                                          <p:stCondLst>
                                            <p:cond delay="1808"/>
                                          </p:stCondLst>
                                        </p:cTn>
                                        <p:tgtEl>
                                          <p:spTgt spid="41"/>
                                        </p:tgtEl>
                                      </p:cBhvr>
                                      <p:to x="100000" y="95000"/>
                                    </p:animScale>
                                    <p:animScale>
                                      <p:cBhvr>
                                        <p:cTn id="50" dur="166" decel="50000">
                                          <p:stCondLst>
                                            <p:cond delay="1834"/>
                                          </p:stCondLst>
                                        </p:cTn>
                                        <p:tgtEl>
                                          <p:spTgt spid="41"/>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 0 L -0.275 0.00023 " pathEditMode="relative" ptsTypes="AA">
                                      <p:cBhvr>
                                        <p:cTn id="54" dur="2000" fill="hold"/>
                                        <p:tgtEl>
                                          <p:spTgt spid="35"/>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0 0 L -0.275 0.00023 " pathEditMode="relative" ptsTypes="AA">
                                      <p:cBhvr>
                                        <p:cTn id="56" dur="2000" fill="hold"/>
                                        <p:tgtEl>
                                          <p:spTgt spid="36"/>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 0 L -0.275 0.00023 " pathEditMode="relative" ptsTypes="AA">
                                      <p:cBhvr>
                                        <p:cTn id="58" dur="2000" fill="hold"/>
                                        <p:tgtEl>
                                          <p:spTgt spid="40"/>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275 0.00023 " pathEditMode="relative" ptsTypes="AA">
                                      <p:cBhvr>
                                        <p:cTn id="60" dur="2000" fill="hold"/>
                                        <p:tgtEl>
                                          <p:spTgt spid="37"/>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275 0.00023 " pathEditMode="relative" ptsTypes="AA">
                                      <p:cBhvr>
                                        <p:cTn id="62" dur="2000" fill="hold"/>
                                        <p:tgtEl>
                                          <p:spTgt spid="38"/>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275 0.00023 " pathEditMode="relative" ptsTypes="AA">
                                      <p:cBhvr>
                                        <p:cTn id="64" dur="2000" fill="hold"/>
                                        <p:tgtEl>
                                          <p:spTgt spid="39"/>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275 0.00023 " pathEditMode="relative" ptsTypes="AA">
                                      <p:cBhvr>
                                        <p:cTn id="66" dur="2000" fill="hold"/>
                                        <p:tgtEl>
                                          <p:spTgt spid="34"/>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275 0.00023 " pathEditMode="relative" ptsTypes="AA">
                                      <p:cBhvr>
                                        <p:cTn id="68" dur="2000" fill="hold"/>
                                        <p:tgtEl>
                                          <p:spTgt spid="42"/>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275 0.00023 " pathEditMode="relative" ptsTypes="AA">
                                      <p:cBhvr>
                                        <p:cTn id="70" dur="2000" fill="hold"/>
                                        <p:tgtEl>
                                          <p:spTgt spid="41"/>
                                        </p:tgtEl>
                                        <p:attrNameLst>
                                          <p:attrName>ppt_x</p:attrName>
                                          <p:attrName>ppt_y</p:attrName>
                                        </p:attrNameLst>
                                      </p:cBhvr>
                                    </p:animMotion>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4162425" y="4124325"/>
            <a:ext cx="2733675" cy="0"/>
          </a:xfrm>
          <a:prstGeom prst="line">
            <a:avLst/>
          </a:prstGeom>
          <a:ln w="19050">
            <a:solidFill>
              <a:schemeClr val="bg1">
                <a:lumMod val="5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a:xfrm>
            <a:off x="11434445" y="305435"/>
            <a:ext cx="462409" cy="365125"/>
          </a:xfrm>
        </p:spPr>
        <p:txBody>
          <a:bodyPr/>
          <a:lstStyle/>
          <a:p>
            <a:fld id="{A0EDBECA-CDE6-495F-A757-2080B827131C}" type="slidenum">
              <a:rPr lang="zh-TW" altLang="en-US" smtClean="0"/>
              <a:pPr/>
              <a:t>9</a:t>
            </a:fld>
            <a:endParaRPr lang="zh-TW" altLang="en-US" dirty="0"/>
          </a:p>
        </p:txBody>
      </p:sp>
      <p:sp>
        <p:nvSpPr>
          <p:cNvPr id="3" name="文字方塊 2"/>
          <p:cNvSpPr txBox="1"/>
          <p:nvPr/>
        </p:nvSpPr>
        <p:spPr>
          <a:xfrm>
            <a:off x="3068320" y="482258"/>
            <a:ext cx="6945840" cy="769441"/>
          </a:xfrm>
          <a:prstGeom prst="rect">
            <a:avLst/>
          </a:prstGeom>
          <a:noFill/>
        </p:spPr>
        <p:txBody>
          <a:bodyPr wrap="square" rtlCol="0">
            <a:spAutoFit/>
          </a:bodyPr>
          <a:lstStyle/>
          <a:p>
            <a:pPr algn="ctr"/>
            <a:r>
              <a:rPr lang="en-US" altLang="zh-TW" sz="4000" dirty="0" smtClean="0">
                <a:solidFill>
                  <a:schemeClr val="tx1">
                    <a:lumMod val="75000"/>
                    <a:lumOff val="25000"/>
                  </a:schemeClr>
                </a:solidFill>
              </a:rPr>
              <a:t>Pokémon Cards</a:t>
            </a:r>
            <a:r>
              <a:rPr lang="en-US" altLang="zh-TW" sz="4400" dirty="0" smtClean="0">
                <a:solidFill>
                  <a:schemeClr val="tx1">
                    <a:lumMod val="75000"/>
                    <a:lumOff val="25000"/>
                  </a:schemeClr>
                </a:solidFill>
              </a:rPr>
              <a:t> </a:t>
            </a:r>
            <a:r>
              <a:rPr lang="en-US" altLang="zh-TW" sz="4400" dirty="0" smtClean="0">
                <a:solidFill>
                  <a:srgbClr val="F08220"/>
                </a:solidFill>
              </a:rPr>
              <a:t>Design</a:t>
            </a:r>
            <a:endParaRPr lang="zh-TW" altLang="en-US" sz="4400" dirty="0">
              <a:solidFill>
                <a:srgbClr val="F08220"/>
              </a:solidFill>
            </a:endParaRPr>
          </a:p>
        </p:txBody>
      </p:sp>
      <p:cxnSp>
        <p:nvCxnSpPr>
          <p:cNvPr id="4" name="直線接點 3"/>
          <p:cNvCxnSpPr/>
          <p:nvPr/>
        </p:nvCxnSpPr>
        <p:spPr>
          <a:xfrm>
            <a:off x="1330960" y="1779856"/>
            <a:ext cx="932688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3691874" y="1177469"/>
            <a:ext cx="4787932" cy="307777"/>
          </a:xfrm>
          <a:prstGeom prst="rect">
            <a:avLst/>
          </a:prstGeom>
          <a:noFill/>
        </p:spPr>
        <p:txBody>
          <a:bodyPr wrap="square" rtlCol="0">
            <a:spAutoFit/>
          </a:bodyPr>
          <a:lstStyle/>
          <a:p>
            <a:pPr algn="ctr"/>
            <a:r>
              <a:rPr lang="en-US" altLang="zh-TW" sz="1400" dirty="0" smtClean="0">
                <a:solidFill>
                  <a:schemeClr val="bg1">
                    <a:lumMod val="50000"/>
                  </a:schemeClr>
                </a:solidFill>
              </a:rPr>
              <a:t>Show you how to make the Pokémon cards.</a:t>
            </a:r>
            <a:endParaRPr lang="zh-TW" altLang="en-US" sz="1400" dirty="0">
              <a:solidFill>
                <a:schemeClr val="bg1">
                  <a:lumMod val="50000"/>
                </a:schemeClr>
              </a:solidFill>
            </a:endParaRPr>
          </a:p>
        </p:txBody>
      </p:sp>
      <p:pic>
        <p:nvPicPr>
          <p:cNvPr id="51" name="圖片 5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602589" y="2395942"/>
            <a:ext cx="2788543" cy="3838346"/>
          </a:xfrm>
          <a:prstGeom prst="rect">
            <a:avLst/>
          </a:prstGeom>
        </p:spPr>
      </p:pic>
      <p:pic>
        <p:nvPicPr>
          <p:cNvPr id="52" name="圖片 5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98738" y="3236596"/>
            <a:ext cx="3750708" cy="3108274"/>
          </a:xfrm>
          <a:prstGeom prst="rect">
            <a:avLst/>
          </a:prstGeom>
        </p:spPr>
      </p:pic>
      <p:pic>
        <p:nvPicPr>
          <p:cNvPr id="53"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9129" b="4251"/>
          <a:stretch/>
        </p:blipFill>
        <p:spPr bwMode="auto">
          <a:xfrm>
            <a:off x="7356896" y="3481304"/>
            <a:ext cx="3072491" cy="1810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5" name="橢圓 2054"/>
          <p:cNvSpPr/>
          <p:nvPr/>
        </p:nvSpPr>
        <p:spPr>
          <a:xfrm>
            <a:off x="10014160" y="3057525"/>
            <a:ext cx="857250" cy="857250"/>
          </a:xfrm>
          <a:prstGeom prst="ellipse">
            <a:avLst/>
          </a:prstGeom>
          <a:solidFill>
            <a:schemeClr val="accent2"/>
          </a:solidFill>
          <a:ln w="381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smtClean="0"/>
              <a:t>Ai</a:t>
            </a:r>
            <a:endParaRPr lang="zh-TW" altLang="en-US" sz="3200" b="1" dirty="0"/>
          </a:p>
        </p:txBody>
      </p:sp>
    </p:spTree>
    <p:extLst>
      <p:ext uri="{BB962C8B-B14F-4D97-AF65-F5344CB8AC3E}">
        <p14:creationId xmlns:p14="http://schemas.microsoft.com/office/powerpoint/2010/main" val="35712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4" presetClass="entr" presetSubtype="10" fill="hold" nodeType="afterEffect">
                                  <p:stCondLst>
                                    <p:cond delay="20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500"/>
                                        <p:tgtEl>
                                          <p:spTgt spid="53"/>
                                        </p:tgtEl>
                                      </p:cBhvr>
                                    </p:animEffect>
                                  </p:childTnLst>
                                </p:cTn>
                              </p:par>
                            </p:childTnLst>
                          </p:cTn>
                        </p:par>
                        <p:par>
                          <p:cTn id="16" fill="hold">
                            <p:stCondLst>
                              <p:cond delay="1700"/>
                            </p:stCondLst>
                            <p:childTnLst>
                              <p:par>
                                <p:cTn id="17" presetID="10" presetClass="entr" presetSubtype="0" fill="hold" grpId="0" nodeType="afterEffect">
                                  <p:stCondLst>
                                    <p:cond delay="0"/>
                                  </p:stCondLst>
                                  <p:childTnLst>
                                    <p:set>
                                      <p:cBhvr>
                                        <p:cTn id="18" dur="1" fill="hold">
                                          <p:stCondLst>
                                            <p:cond delay="0"/>
                                          </p:stCondLst>
                                        </p:cTn>
                                        <p:tgtEl>
                                          <p:spTgt spid="2055"/>
                                        </p:tgtEl>
                                        <p:attrNameLst>
                                          <p:attrName>style.visibility</p:attrName>
                                        </p:attrNameLst>
                                      </p:cBhvr>
                                      <p:to>
                                        <p:strVal val="visible"/>
                                      </p:to>
                                    </p:set>
                                    <p:animEffect transition="in" filter="fade">
                                      <p:cBhvr>
                                        <p:cTn id="19"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609</Words>
  <Application>Microsoft Office PowerPoint</Application>
  <PresentationFormat>自訂</PresentationFormat>
  <Paragraphs>159</Paragraphs>
  <Slides>20</Slides>
  <Notes>12</Notes>
  <HiddenSlides>0</HiddenSlides>
  <MMClips>0</MMClips>
  <ScaleCrop>false</ScaleCrop>
  <HeadingPairs>
    <vt:vector size="4" baseType="variant">
      <vt:variant>
        <vt:lpstr>佈景主題</vt:lpstr>
      </vt:variant>
      <vt:variant>
        <vt:i4>1</vt:i4>
      </vt:variant>
      <vt:variant>
        <vt:lpstr>投影片標題</vt:lpstr>
      </vt:variant>
      <vt:variant>
        <vt:i4>20</vt:i4>
      </vt:variant>
    </vt:vector>
  </HeadingPairs>
  <TitlesOfParts>
    <vt:vector size="21" baseType="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陳昱安</dc:creator>
  <cp:lastModifiedBy>PRL727</cp:lastModifiedBy>
  <cp:revision>94</cp:revision>
  <dcterms:created xsi:type="dcterms:W3CDTF">2017-01-01T09:47:56Z</dcterms:created>
  <dcterms:modified xsi:type="dcterms:W3CDTF">2017-01-03T03:32:05Z</dcterms:modified>
</cp:coreProperties>
</file>